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sldIdLst>
    <p:sldId id="282" r:id="rId5"/>
    <p:sldId id="272" r:id="rId6"/>
    <p:sldId id="271" r:id="rId7"/>
    <p:sldId id="262" r:id="rId8"/>
    <p:sldId id="269" r:id="rId9"/>
    <p:sldId id="266" r:id="rId10"/>
    <p:sldId id="267" r:id="rId11"/>
    <p:sldId id="259" r:id="rId12"/>
    <p:sldId id="273" r:id="rId13"/>
    <p:sldId id="258" r:id="rId14"/>
    <p:sldId id="270" r:id="rId15"/>
    <p:sldId id="261" r:id="rId16"/>
    <p:sldId id="276" r:id="rId17"/>
    <p:sldId id="275" r:id="rId18"/>
    <p:sldId id="274" r:id="rId19"/>
    <p:sldId id="277" r:id="rId20"/>
    <p:sldId id="283" r:id="rId21"/>
    <p:sldId id="279" r:id="rId22"/>
    <p:sldId id="281" r:id="rId23"/>
    <p:sldId id="280" r:id="rId24"/>
  </p:sldIdLst>
  <p:sldSz cx="6858000" cy="9144000" type="letter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310236-3DA5-1B4D-98AA-D8E7779D0A6A}">
          <p14:sldIdLst>
            <p14:sldId id="282"/>
            <p14:sldId id="272"/>
            <p14:sldId id="271"/>
            <p14:sldId id="262"/>
            <p14:sldId id="269"/>
            <p14:sldId id="266"/>
            <p14:sldId id="267"/>
            <p14:sldId id="259"/>
            <p14:sldId id="273"/>
            <p14:sldId id="258"/>
            <p14:sldId id="270"/>
            <p14:sldId id="261"/>
            <p14:sldId id="276"/>
            <p14:sldId id="275"/>
            <p14:sldId id="274"/>
            <p14:sldId id="277"/>
            <p14:sldId id="283"/>
          </p14:sldIdLst>
        </p14:section>
        <p14:section name="APPENDIX" id="{B3A0AE0F-0F1E-964F-8C8A-B0EF3A1E0381}">
          <p14:sldIdLst/>
        </p14:section>
        <p14:section name="Transport Unit Crew Checklists" id="{428C03CA-573B-B646-A497-A2E4FAACA76D}">
          <p14:sldIdLst>
            <p14:sldId id="279"/>
            <p14:sldId id="281"/>
          </p14:sldIdLst>
        </p14:section>
        <p14:section name="Non-Transport Unit Crew Checklist" id="{015711A3-B3E0-FD4E-B4FE-6C925C486BE7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000"/>
    <a:srgbClr val="FF9300"/>
    <a:srgbClr val="0432FF"/>
    <a:srgbClr val="FBB687"/>
    <a:srgbClr val="D1D1D1"/>
    <a:srgbClr val="D40000"/>
    <a:srgbClr val="9437FF"/>
    <a:srgbClr val="E2C601"/>
    <a:srgbClr val="EACD01"/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BB770E-5924-8DF9-2966-C5BB63D602D5}" v="125" dt="2020-07-29T21:42:20.883"/>
    <p1510:client id="{FD46C73E-86EA-4396-B6A9-C380E1273009}" v="81" dt="2020-07-30T14:37:05.4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2496" y="-26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ne, Thomas" userId="aa901c68-3a76-4add-a29a-59670c701323" providerId="ADAL" clId="{FD46C73E-86EA-4396-B6A9-C380E1273009}"/>
    <pc:docChg chg="undo custSel addSld modSld">
      <pc:chgData name="Keene, Thomas" userId="aa901c68-3a76-4add-a29a-59670c701323" providerId="ADAL" clId="{FD46C73E-86EA-4396-B6A9-C380E1273009}" dt="2020-07-30T14:44:31.837" v="707" actId="122"/>
      <pc:docMkLst>
        <pc:docMk/>
      </pc:docMkLst>
      <pc:sldChg chg="modSp">
        <pc:chgData name="Keene, Thomas" userId="aa901c68-3a76-4add-a29a-59670c701323" providerId="ADAL" clId="{FD46C73E-86EA-4396-B6A9-C380E1273009}" dt="2020-07-30T14:44:31.837" v="707" actId="122"/>
        <pc:sldMkLst>
          <pc:docMk/>
          <pc:sldMk cId="2560597468" sldId="258"/>
        </pc:sldMkLst>
        <pc:spChg chg="mod">
          <ac:chgData name="Keene, Thomas" userId="aa901c68-3a76-4add-a29a-59670c701323" providerId="ADAL" clId="{FD46C73E-86EA-4396-B6A9-C380E1273009}" dt="2020-07-30T14:44:31.837" v="707" actId="122"/>
          <ac:spMkLst>
            <pc:docMk/>
            <pc:sldMk cId="2560597468" sldId="258"/>
            <ac:spMk id="7" creationId="{821A2AC5-819E-9B4F-A05C-569EBB00319D}"/>
          </ac:spMkLst>
        </pc:spChg>
      </pc:sldChg>
      <pc:sldChg chg="modSp">
        <pc:chgData name="Keene, Thomas" userId="aa901c68-3a76-4add-a29a-59670c701323" providerId="ADAL" clId="{FD46C73E-86EA-4396-B6A9-C380E1273009}" dt="2020-07-30T13:33:09.541" v="81" actId="6549"/>
        <pc:sldMkLst>
          <pc:docMk/>
          <pc:sldMk cId="277556243" sldId="259"/>
        </pc:sldMkLst>
        <pc:spChg chg="mod">
          <ac:chgData name="Keene, Thomas" userId="aa901c68-3a76-4add-a29a-59670c701323" providerId="ADAL" clId="{FD46C73E-86EA-4396-B6A9-C380E1273009}" dt="2020-07-30T13:33:09.541" v="81" actId="6549"/>
          <ac:spMkLst>
            <pc:docMk/>
            <pc:sldMk cId="277556243" sldId="259"/>
            <ac:spMk id="4" creationId="{CB9AE88E-A97E-4C85-9890-2C91C3902114}"/>
          </ac:spMkLst>
        </pc:spChg>
      </pc:sldChg>
      <pc:sldChg chg="modSp">
        <pc:chgData name="Keene, Thomas" userId="aa901c68-3a76-4add-a29a-59670c701323" providerId="ADAL" clId="{FD46C73E-86EA-4396-B6A9-C380E1273009}" dt="2020-07-30T14:33:25.028" v="521" actId="122"/>
        <pc:sldMkLst>
          <pc:docMk/>
          <pc:sldMk cId="3922837980" sldId="261"/>
        </pc:sldMkLst>
        <pc:spChg chg="mod">
          <ac:chgData name="Keene, Thomas" userId="aa901c68-3a76-4add-a29a-59670c701323" providerId="ADAL" clId="{FD46C73E-86EA-4396-B6A9-C380E1273009}" dt="2020-07-30T14:33:25.028" v="521" actId="122"/>
          <ac:spMkLst>
            <pc:docMk/>
            <pc:sldMk cId="3922837980" sldId="261"/>
            <ac:spMk id="9" creationId="{ECB1D0EF-48BE-134F-A816-76851BC86B1F}"/>
          </ac:spMkLst>
        </pc:spChg>
      </pc:sldChg>
      <pc:sldChg chg="addSp delSp modSp">
        <pc:chgData name="Keene, Thomas" userId="aa901c68-3a76-4add-a29a-59670c701323" providerId="ADAL" clId="{FD46C73E-86EA-4396-B6A9-C380E1273009}" dt="2020-07-30T14:05:53.704" v="341" actId="1076"/>
        <pc:sldMkLst>
          <pc:docMk/>
          <pc:sldMk cId="3706368566" sldId="266"/>
        </pc:sldMkLst>
        <pc:spChg chg="mod">
          <ac:chgData name="Keene, Thomas" userId="aa901c68-3a76-4add-a29a-59670c701323" providerId="ADAL" clId="{FD46C73E-86EA-4396-B6A9-C380E1273009}" dt="2020-07-30T14:05:53.704" v="341" actId="1076"/>
          <ac:spMkLst>
            <pc:docMk/>
            <pc:sldMk cId="3706368566" sldId="266"/>
            <ac:spMk id="13" creationId="{45A6D7DB-E642-9849-9DE5-5E7B12606A84}"/>
          </ac:spMkLst>
        </pc:spChg>
        <pc:spChg chg="add del mod">
          <ac:chgData name="Keene, Thomas" userId="aa901c68-3a76-4add-a29a-59670c701323" providerId="ADAL" clId="{FD46C73E-86EA-4396-B6A9-C380E1273009}" dt="2020-07-30T14:05:46.436" v="340" actId="1076"/>
          <ac:spMkLst>
            <pc:docMk/>
            <pc:sldMk cId="3706368566" sldId="266"/>
            <ac:spMk id="15" creationId="{FC2A225E-76B8-5A4C-A381-6C01A7DE1CA9}"/>
          </ac:spMkLst>
        </pc:spChg>
      </pc:sldChg>
      <pc:sldChg chg="modSp">
        <pc:chgData name="Keene, Thomas" userId="aa901c68-3a76-4add-a29a-59670c701323" providerId="ADAL" clId="{FD46C73E-86EA-4396-B6A9-C380E1273009}" dt="2020-07-28T18:30:40.133" v="4" actId="20577"/>
        <pc:sldMkLst>
          <pc:docMk/>
          <pc:sldMk cId="2746144340" sldId="267"/>
        </pc:sldMkLst>
        <pc:spChg chg="mod">
          <ac:chgData name="Keene, Thomas" userId="aa901c68-3a76-4add-a29a-59670c701323" providerId="ADAL" clId="{FD46C73E-86EA-4396-B6A9-C380E1273009}" dt="2020-07-28T18:30:25.157" v="2" actId="20577"/>
          <ac:spMkLst>
            <pc:docMk/>
            <pc:sldMk cId="2746144340" sldId="267"/>
            <ac:spMk id="7" creationId="{65B1F022-E309-E646-B3DC-C1D7CCF8283E}"/>
          </ac:spMkLst>
        </pc:spChg>
        <pc:spChg chg="mod">
          <ac:chgData name="Keene, Thomas" userId="aa901c68-3a76-4add-a29a-59670c701323" providerId="ADAL" clId="{FD46C73E-86EA-4396-B6A9-C380E1273009}" dt="2020-07-28T18:30:40.133" v="4" actId="20577"/>
          <ac:spMkLst>
            <pc:docMk/>
            <pc:sldMk cId="2746144340" sldId="267"/>
            <ac:spMk id="29" creationId="{1556D942-08F5-3F47-B009-B66DEACAF3F1}"/>
          </ac:spMkLst>
        </pc:spChg>
      </pc:sldChg>
      <pc:sldChg chg="addSp delSp modSp">
        <pc:chgData name="Keene, Thomas" userId="aa901c68-3a76-4add-a29a-59670c701323" providerId="ADAL" clId="{FD46C73E-86EA-4396-B6A9-C380E1273009}" dt="2020-07-30T14:07:58.122" v="360" actId="20577"/>
        <pc:sldMkLst>
          <pc:docMk/>
          <pc:sldMk cId="3783538963" sldId="269"/>
        </pc:sldMkLst>
        <pc:spChg chg="add del mod">
          <ac:chgData name="Keene, Thomas" userId="aa901c68-3a76-4add-a29a-59670c701323" providerId="ADAL" clId="{FD46C73E-86EA-4396-B6A9-C380E1273009}" dt="2020-07-30T14:01:16.629" v="322"/>
          <ac:spMkLst>
            <pc:docMk/>
            <pc:sldMk cId="3783538963" sldId="269"/>
            <ac:spMk id="4" creationId="{EF466468-4D0B-42F7-9AAF-5CE2EF52A786}"/>
          </ac:spMkLst>
        </pc:spChg>
        <pc:spChg chg="add mod">
          <ac:chgData name="Keene, Thomas" userId="aa901c68-3a76-4add-a29a-59670c701323" providerId="ADAL" clId="{FD46C73E-86EA-4396-B6A9-C380E1273009}" dt="2020-07-30T14:07:18.312" v="353" actId="20577"/>
          <ac:spMkLst>
            <pc:docMk/>
            <pc:sldMk cId="3783538963" sldId="269"/>
            <ac:spMk id="5" creationId="{9BEA33E5-4512-4D48-9E63-09AAFB698E39}"/>
          </ac:spMkLst>
        </pc:spChg>
        <pc:spChg chg="mod">
          <ac:chgData name="Keene, Thomas" userId="aa901c68-3a76-4add-a29a-59670c701323" providerId="ADAL" clId="{FD46C73E-86EA-4396-B6A9-C380E1273009}" dt="2020-07-30T14:07:58.122" v="360" actId="20577"/>
          <ac:spMkLst>
            <pc:docMk/>
            <pc:sldMk cId="3783538963" sldId="269"/>
            <ac:spMk id="7" creationId="{A5481934-26C4-AC4D-8488-43ECD540A225}"/>
          </ac:spMkLst>
        </pc:spChg>
        <pc:spChg chg="del mod">
          <ac:chgData name="Keene, Thomas" userId="aa901c68-3a76-4add-a29a-59670c701323" providerId="ADAL" clId="{FD46C73E-86EA-4396-B6A9-C380E1273009}" dt="2020-07-30T14:03:58.395" v="333" actId="478"/>
          <ac:spMkLst>
            <pc:docMk/>
            <pc:sldMk cId="3783538963" sldId="269"/>
            <ac:spMk id="11" creationId="{A07475E1-62EE-6043-8626-35E43DC4486F}"/>
          </ac:spMkLst>
        </pc:spChg>
        <pc:spChg chg="add mod">
          <ac:chgData name="Keene, Thomas" userId="aa901c68-3a76-4add-a29a-59670c701323" providerId="ADAL" clId="{FD46C73E-86EA-4396-B6A9-C380E1273009}" dt="2020-07-30T14:01:04.030" v="320" actId="255"/>
          <ac:spMkLst>
            <pc:docMk/>
            <pc:sldMk cId="3783538963" sldId="269"/>
            <ac:spMk id="12" creationId="{7F1BD2A1-80C0-4BA7-96CC-CF81F3DDF811}"/>
          </ac:spMkLst>
        </pc:spChg>
        <pc:spChg chg="del mod">
          <ac:chgData name="Keene, Thomas" userId="aa901c68-3a76-4add-a29a-59670c701323" providerId="ADAL" clId="{FD46C73E-86EA-4396-B6A9-C380E1273009}" dt="2020-07-30T14:06:05.121" v="342" actId="478"/>
          <ac:spMkLst>
            <pc:docMk/>
            <pc:sldMk cId="3783538963" sldId="269"/>
            <ac:spMk id="13" creationId="{45A6D7DB-E642-9849-9DE5-5E7B12606A84}"/>
          </ac:spMkLst>
        </pc:spChg>
      </pc:sldChg>
      <pc:sldChg chg="modSp">
        <pc:chgData name="Keene, Thomas" userId="aa901c68-3a76-4add-a29a-59670c701323" providerId="ADAL" clId="{FD46C73E-86EA-4396-B6A9-C380E1273009}" dt="2020-07-30T14:44:00.389" v="706" actId="20577"/>
        <pc:sldMkLst>
          <pc:docMk/>
          <pc:sldMk cId="3595210504" sldId="271"/>
        </pc:sldMkLst>
        <pc:spChg chg="mod">
          <ac:chgData name="Keene, Thomas" userId="aa901c68-3a76-4add-a29a-59670c701323" providerId="ADAL" clId="{FD46C73E-86EA-4396-B6A9-C380E1273009}" dt="2020-07-30T14:41:48.769" v="696" actId="255"/>
          <ac:spMkLst>
            <pc:docMk/>
            <pc:sldMk cId="3595210504" sldId="271"/>
            <ac:spMk id="12" creationId="{5EA26BB2-2261-D549-8F67-C49286120EB8}"/>
          </ac:spMkLst>
        </pc:spChg>
        <pc:spChg chg="mod">
          <ac:chgData name="Keene, Thomas" userId="aa901c68-3a76-4add-a29a-59670c701323" providerId="ADAL" clId="{FD46C73E-86EA-4396-B6A9-C380E1273009}" dt="2020-07-30T14:44:00.389" v="706" actId="20577"/>
          <ac:spMkLst>
            <pc:docMk/>
            <pc:sldMk cId="3595210504" sldId="271"/>
            <ac:spMk id="13" creationId="{6C7AEA13-5DAB-EF4E-BC6A-E5BB8B593AFC}"/>
          </ac:spMkLst>
        </pc:spChg>
        <pc:spChg chg="mod">
          <ac:chgData name="Keene, Thomas" userId="aa901c68-3a76-4add-a29a-59670c701323" providerId="ADAL" clId="{FD46C73E-86EA-4396-B6A9-C380E1273009}" dt="2020-07-30T14:42:40.137" v="699" actId="1076"/>
          <ac:spMkLst>
            <pc:docMk/>
            <pc:sldMk cId="3595210504" sldId="271"/>
            <ac:spMk id="14" creationId="{88DC3677-2810-3E47-A003-60B45C35EC8D}"/>
          </ac:spMkLst>
        </pc:spChg>
      </pc:sldChg>
      <pc:sldChg chg="modSp">
        <pc:chgData name="Keene, Thomas" userId="aa901c68-3a76-4add-a29a-59670c701323" providerId="ADAL" clId="{FD46C73E-86EA-4396-B6A9-C380E1273009}" dt="2020-07-30T13:33:55.896" v="88" actId="255"/>
        <pc:sldMkLst>
          <pc:docMk/>
          <pc:sldMk cId="108500767" sldId="273"/>
        </pc:sldMkLst>
        <pc:spChg chg="mod">
          <ac:chgData name="Keene, Thomas" userId="aa901c68-3a76-4add-a29a-59670c701323" providerId="ADAL" clId="{FD46C73E-86EA-4396-B6A9-C380E1273009}" dt="2020-07-30T13:33:55.896" v="88" actId="255"/>
          <ac:spMkLst>
            <pc:docMk/>
            <pc:sldMk cId="108500767" sldId="273"/>
            <ac:spMk id="12" creationId="{D8517998-470D-47A9-B1F2-EE5192BE07BC}"/>
          </ac:spMkLst>
        </pc:spChg>
      </pc:sldChg>
      <pc:sldChg chg="modSp">
        <pc:chgData name="Keene, Thomas" userId="aa901c68-3a76-4add-a29a-59670c701323" providerId="ADAL" clId="{FD46C73E-86EA-4396-B6A9-C380E1273009}" dt="2020-07-30T14:34:02.050" v="527" actId="122"/>
        <pc:sldMkLst>
          <pc:docMk/>
          <pc:sldMk cId="2860518733" sldId="274"/>
        </pc:sldMkLst>
        <pc:spChg chg="mod">
          <ac:chgData name="Keene, Thomas" userId="aa901c68-3a76-4add-a29a-59670c701323" providerId="ADAL" clId="{FD46C73E-86EA-4396-B6A9-C380E1273009}" dt="2020-07-30T14:34:02.050" v="527" actId="122"/>
          <ac:spMkLst>
            <pc:docMk/>
            <pc:sldMk cId="2860518733" sldId="274"/>
            <ac:spMk id="7" creationId="{821A2AC5-819E-9B4F-A05C-569EBB00319D}"/>
          </ac:spMkLst>
        </pc:spChg>
      </pc:sldChg>
      <pc:sldChg chg="modSp">
        <pc:chgData name="Keene, Thomas" userId="aa901c68-3a76-4add-a29a-59670c701323" providerId="ADAL" clId="{FD46C73E-86EA-4396-B6A9-C380E1273009}" dt="2020-07-30T14:33:53.293" v="525" actId="122"/>
        <pc:sldMkLst>
          <pc:docMk/>
          <pc:sldMk cId="3007530799" sldId="275"/>
        </pc:sldMkLst>
        <pc:spChg chg="mod">
          <ac:chgData name="Keene, Thomas" userId="aa901c68-3a76-4add-a29a-59670c701323" providerId="ADAL" clId="{FD46C73E-86EA-4396-B6A9-C380E1273009}" dt="2020-07-30T14:33:53.293" v="525" actId="122"/>
          <ac:spMkLst>
            <pc:docMk/>
            <pc:sldMk cId="3007530799" sldId="275"/>
            <ac:spMk id="7" creationId="{821A2AC5-819E-9B4F-A05C-569EBB00319D}"/>
          </ac:spMkLst>
        </pc:spChg>
      </pc:sldChg>
      <pc:sldChg chg="addSp delSp modSp">
        <pc:chgData name="Keene, Thomas" userId="aa901c68-3a76-4add-a29a-59670c701323" providerId="ADAL" clId="{FD46C73E-86EA-4396-B6A9-C380E1273009}" dt="2020-07-30T14:33:42.355" v="523" actId="122"/>
        <pc:sldMkLst>
          <pc:docMk/>
          <pc:sldMk cId="1026960646" sldId="276"/>
        </pc:sldMkLst>
        <pc:spChg chg="add mod">
          <ac:chgData name="Keene, Thomas" userId="aa901c68-3a76-4add-a29a-59670c701323" providerId="ADAL" clId="{FD46C73E-86EA-4396-B6A9-C380E1273009}" dt="2020-07-30T13:45:00.983" v="220" actId="1076"/>
          <ac:spMkLst>
            <pc:docMk/>
            <pc:sldMk cId="1026960646" sldId="276"/>
            <ac:spMk id="2" creationId="{6BDCBB99-3FFA-4EBE-879E-3D6FDBC82036}"/>
          </ac:spMkLst>
        </pc:spChg>
        <pc:spChg chg="mod">
          <ac:chgData name="Keene, Thomas" userId="aa901c68-3a76-4add-a29a-59670c701323" providerId="ADAL" clId="{FD46C73E-86EA-4396-B6A9-C380E1273009}" dt="2020-07-30T14:33:42.355" v="523" actId="122"/>
          <ac:spMkLst>
            <pc:docMk/>
            <pc:sldMk cId="1026960646" sldId="276"/>
            <ac:spMk id="7" creationId="{821A2AC5-819E-9B4F-A05C-569EBB00319D}"/>
          </ac:spMkLst>
        </pc:spChg>
        <pc:spChg chg="mod">
          <ac:chgData name="Keene, Thomas" userId="aa901c68-3a76-4add-a29a-59670c701323" providerId="ADAL" clId="{FD46C73E-86EA-4396-B6A9-C380E1273009}" dt="2020-07-30T14:24:11.476" v="491" actId="20577"/>
          <ac:spMkLst>
            <pc:docMk/>
            <pc:sldMk cId="1026960646" sldId="276"/>
            <ac:spMk id="17" creationId="{27ACBAB2-E0B9-4399-A08A-6621BD078F50}"/>
          </ac:spMkLst>
        </pc:spChg>
        <pc:spChg chg="mod">
          <ac:chgData name="Keene, Thomas" userId="aa901c68-3a76-4add-a29a-59670c701323" providerId="ADAL" clId="{FD46C73E-86EA-4396-B6A9-C380E1273009}" dt="2020-07-30T14:21:26.365" v="372" actId="122"/>
          <ac:spMkLst>
            <pc:docMk/>
            <pc:sldMk cId="1026960646" sldId="276"/>
            <ac:spMk id="31" creationId="{AC8425AD-123F-594B-983E-19D8252E8E34}"/>
          </ac:spMkLst>
        </pc:spChg>
        <pc:spChg chg="mod">
          <ac:chgData name="Keene, Thomas" userId="aa901c68-3a76-4add-a29a-59670c701323" providerId="ADAL" clId="{FD46C73E-86EA-4396-B6A9-C380E1273009}" dt="2020-07-30T14:24:48.075" v="504" actId="20577"/>
          <ac:spMkLst>
            <pc:docMk/>
            <pc:sldMk cId="1026960646" sldId="276"/>
            <ac:spMk id="35" creationId="{454332B9-C41A-F24C-B6A7-88D29F07643A}"/>
          </ac:spMkLst>
        </pc:spChg>
        <pc:spChg chg="mod">
          <ac:chgData name="Keene, Thomas" userId="aa901c68-3a76-4add-a29a-59670c701323" providerId="ADAL" clId="{FD46C73E-86EA-4396-B6A9-C380E1273009}" dt="2020-07-30T13:48:47.157" v="255" actId="1076"/>
          <ac:spMkLst>
            <pc:docMk/>
            <pc:sldMk cId="1026960646" sldId="276"/>
            <ac:spMk id="63" creationId="{2814EBCF-1121-2C40-937E-F733F06B7301}"/>
          </ac:spMkLst>
        </pc:spChg>
        <pc:spChg chg="mod">
          <ac:chgData name="Keene, Thomas" userId="aa901c68-3a76-4add-a29a-59670c701323" providerId="ADAL" clId="{FD46C73E-86EA-4396-B6A9-C380E1273009}" dt="2020-07-30T13:49:32.522" v="259" actId="1076"/>
          <ac:spMkLst>
            <pc:docMk/>
            <pc:sldMk cId="1026960646" sldId="276"/>
            <ac:spMk id="64" creationId="{9D1BADB0-3594-B94B-B7DB-FA5520F919A1}"/>
          </ac:spMkLst>
        </pc:spChg>
        <pc:spChg chg="mod">
          <ac:chgData name="Keene, Thomas" userId="aa901c68-3a76-4add-a29a-59670c701323" providerId="ADAL" clId="{FD46C73E-86EA-4396-B6A9-C380E1273009}" dt="2020-07-30T14:25:50.975" v="505" actId="1076"/>
          <ac:spMkLst>
            <pc:docMk/>
            <pc:sldMk cId="1026960646" sldId="276"/>
            <ac:spMk id="70" creationId="{E0636D6D-5245-45BD-8FFF-4DCF827AF4E4}"/>
          </ac:spMkLst>
        </pc:spChg>
        <pc:spChg chg="mod">
          <ac:chgData name="Keene, Thomas" userId="aa901c68-3a76-4add-a29a-59670c701323" providerId="ADAL" clId="{FD46C73E-86EA-4396-B6A9-C380E1273009}" dt="2020-07-30T14:26:07.793" v="507" actId="14100"/>
          <ac:spMkLst>
            <pc:docMk/>
            <pc:sldMk cId="1026960646" sldId="276"/>
            <ac:spMk id="72" creationId="{9337C489-4188-4922-AC4F-6601B632B1BF}"/>
          </ac:spMkLst>
        </pc:spChg>
        <pc:spChg chg="mod">
          <ac:chgData name="Keene, Thomas" userId="aa901c68-3a76-4add-a29a-59670c701323" providerId="ADAL" clId="{FD46C73E-86EA-4396-B6A9-C380E1273009}" dt="2020-07-30T14:22:35.203" v="448" actId="13926"/>
          <ac:spMkLst>
            <pc:docMk/>
            <pc:sldMk cId="1026960646" sldId="276"/>
            <ac:spMk id="135" creationId="{FEF7986D-3973-1D4E-BD93-15AC680A59B4}"/>
          </ac:spMkLst>
        </pc:spChg>
        <pc:cxnChg chg="add del mod">
          <ac:chgData name="Keene, Thomas" userId="aa901c68-3a76-4add-a29a-59670c701323" providerId="ADAL" clId="{FD46C73E-86EA-4396-B6A9-C380E1273009}" dt="2020-07-30T13:42:52.388" v="210" actId="478"/>
          <ac:cxnSpMkLst>
            <pc:docMk/>
            <pc:sldMk cId="1026960646" sldId="276"/>
            <ac:cxnSpMk id="6" creationId="{D392ABB6-C585-4F12-BFFC-127DA201E6D5}"/>
          </ac:cxnSpMkLst>
        </pc:cxnChg>
        <pc:cxnChg chg="add del mod">
          <ac:chgData name="Keene, Thomas" userId="aa901c68-3a76-4add-a29a-59670c701323" providerId="ADAL" clId="{FD46C73E-86EA-4396-B6A9-C380E1273009}" dt="2020-07-30T13:43:29.187" v="212" actId="478"/>
          <ac:cxnSpMkLst>
            <pc:docMk/>
            <pc:sldMk cId="1026960646" sldId="276"/>
            <ac:cxnSpMk id="26" creationId="{FB681325-130E-465F-9FC4-EEFEE8FAF055}"/>
          </ac:cxnSpMkLst>
        </pc:cxnChg>
        <pc:cxnChg chg="add mod">
          <ac:chgData name="Keene, Thomas" userId="aa901c68-3a76-4add-a29a-59670c701323" providerId="ADAL" clId="{FD46C73E-86EA-4396-B6A9-C380E1273009}" dt="2020-07-30T13:49:03.794" v="257" actId="14100"/>
          <ac:cxnSpMkLst>
            <pc:docMk/>
            <pc:sldMk cId="1026960646" sldId="276"/>
            <ac:cxnSpMk id="29" creationId="{BE72B483-788E-4B08-9807-7A4D76ECF6C6}"/>
          </ac:cxnSpMkLst>
        </pc:cxnChg>
        <pc:cxnChg chg="mod">
          <ac:chgData name="Keene, Thomas" userId="aa901c68-3a76-4add-a29a-59670c701323" providerId="ADAL" clId="{FD46C73E-86EA-4396-B6A9-C380E1273009}" dt="2020-07-30T13:49:18.642" v="258" actId="14100"/>
          <ac:cxnSpMkLst>
            <pc:docMk/>
            <pc:sldMk cId="1026960646" sldId="276"/>
            <ac:cxnSpMk id="85" creationId="{E5E8AE8B-075D-BB42-B2C3-88550F9C5258}"/>
          </ac:cxnSpMkLst>
        </pc:cxnChg>
        <pc:cxnChg chg="mod">
          <ac:chgData name="Keene, Thomas" userId="aa901c68-3a76-4add-a29a-59670c701323" providerId="ADAL" clId="{FD46C73E-86EA-4396-B6A9-C380E1273009}" dt="2020-07-30T13:49:45.001" v="261" actId="14100"/>
          <ac:cxnSpMkLst>
            <pc:docMk/>
            <pc:sldMk cId="1026960646" sldId="276"/>
            <ac:cxnSpMk id="93" creationId="{D8AFE2BC-163F-D240-B9C6-B6253DB52225}"/>
          </ac:cxnSpMkLst>
        </pc:cxnChg>
      </pc:sldChg>
      <pc:sldChg chg="modSp">
        <pc:chgData name="Keene, Thomas" userId="aa901c68-3a76-4add-a29a-59670c701323" providerId="ADAL" clId="{FD46C73E-86EA-4396-B6A9-C380E1273009}" dt="2020-07-30T14:31:04.601" v="516" actId="13926"/>
        <pc:sldMkLst>
          <pc:docMk/>
          <pc:sldMk cId="1713044179" sldId="279"/>
        </pc:sldMkLst>
        <pc:spChg chg="mod">
          <ac:chgData name="Keene, Thomas" userId="aa901c68-3a76-4add-a29a-59670c701323" providerId="ADAL" clId="{FD46C73E-86EA-4396-B6A9-C380E1273009}" dt="2020-07-30T14:31:04.601" v="516" actId="13926"/>
          <ac:spMkLst>
            <pc:docMk/>
            <pc:sldMk cId="1713044179" sldId="279"/>
            <ac:spMk id="14" creationId="{0999E764-DEF3-7343-8F17-96A9CE05F628}"/>
          </ac:spMkLst>
        </pc:spChg>
      </pc:sldChg>
      <pc:sldChg chg="modSp">
        <pc:chgData name="Keene, Thomas" userId="aa901c68-3a76-4add-a29a-59670c701323" providerId="ADAL" clId="{FD46C73E-86EA-4396-B6A9-C380E1273009}" dt="2020-07-30T14:30:43.140" v="515" actId="20577"/>
        <pc:sldMkLst>
          <pc:docMk/>
          <pc:sldMk cId="900633435" sldId="280"/>
        </pc:sldMkLst>
        <pc:spChg chg="mod">
          <ac:chgData name="Keene, Thomas" userId="aa901c68-3a76-4add-a29a-59670c701323" providerId="ADAL" clId="{FD46C73E-86EA-4396-B6A9-C380E1273009}" dt="2020-07-30T14:30:43.140" v="515" actId="20577"/>
          <ac:spMkLst>
            <pc:docMk/>
            <pc:sldMk cId="900633435" sldId="280"/>
            <ac:spMk id="12" creationId="{380A5694-B1EB-B143-A0FC-4DBF0907F17B}"/>
          </ac:spMkLst>
        </pc:spChg>
      </pc:sldChg>
      <pc:sldChg chg="modSp">
        <pc:chgData name="Keene, Thomas" userId="aa901c68-3a76-4add-a29a-59670c701323" providerId="ADAL" clId="{FD46C73E-86EA-4396-B6A9-C380E1273009}" dt="2020-07-30T14:38:15.270" v="629" actId="14100"/>
        <pc:sldMkLst>
          <pc:docMk/>
          <pc:sldMk cId="3237612957" sldId="282"/>
        </pc:sldMkLst>
        <pc:spChg chg="mod">
          <ac:chgData name="Keene, Thomas" userId="aa901c68-3a76-4add-a29a-59670c701323" providerId="ADAL" clId="{FD46C73E-86EA-4396-B6A9-C380E1273009}" dt="2020-07-30T14:34:59.427" v="528" actId="255"/>
          <ac:spMkLst>
            <pc:docMk/>
            <pc:sldMk cId="3237612957" sldId="282"/>
            <ac:spMk id="4" creationId="{6B426FDB-31A6-6447-AE4D-C05CDCF4426C}"/>
          </ac:spMkLst>
        </pc:spChg>
        <pc:spChg chg="mod">
          <ac:chgData name="Keene, Thomas" userId="aa901c68-3a76-4add-a29a-59670c701323" providerId="ADAL" clId="{FD46C73E-86EA-4396-B6A9-C380E1273009}" dt="2020-07-30T14:37:40.809" v="627" actId="20577"/>
          <ac:spMkLst>
            <pc:docMk/>
            <pc:sldMk cId="3237612957" sldId="282"/>
            <ac:spMk id="7" creationId="{03DA983E-7FD6-1A4F-833E-C489BD7ACFBD}"/>
          </ac:spMkLst>
        </pc:spChg>
        <pc:graphicFrameChg chg="modGraphic">
          <ac:chgData name="Keene, Thomas" userId="aa901c68-3a76-4add-a29a-59670c701323" providerId="ADAL" clId="{FD46C73E-86EA-4396-B6A9-C380E1273009}" dt="2020-07-30T14:38:15.270" v="629" actId="14100"/>
          <ac:graphicFrameMkLst>
            <pc:docMk/>
            <pc:sldMk cId="3237612957" sldId="282"/>
            <ac:graphicFrameMk id="6" creationId="{0CECB064-FF1B-F545-B803-0FA8FCCE0A8B}"/>
          </ac:graphicFrameMkLst>
        </pc:graphicFrameChg>
        <pc:picChg chg="mod">
          <ac:chgData name="Keene, Thomas" userId="aa901c68-3a76-4add-a29a-59670c701323" providerId="ADAL" clId="{FD46C73E-86EA-4396-B6A9-C380E1273009}" dt="2020-07-30T13:18:02.773" v="6" actId="14100"/>
          <ac:picMkLst>
            <pc:docMk/>
            <pc:sldMk cId="3237612957" sldId="282"/>
            <ac:picMk id="5" creationId="{2162ED69-BABA-3B44-A409-92687FF33A0D}"/>
          </ac:picMkLst>
        </pc:picChg>
      </pc:sldChg>
      <pc:sldChg chg="addSp add">
        <pc:chgData name="Keene, Thomas" userId="aa901c68-3a76-4add-a29a-59670c701323" providerId="ADAL" clId="{FD46C73E-86EA-4396-B6A9-C380E1273009}" dt="2020-07-30T14:29:09.616" v="509"/>
        <pc:sldMkLst>
          <pc:docMk/>
          <pc:sldMk cId="122801602" sldId="283"/>
        </pc:sldMkLst>
        <pc:picChg chg="add">
          <ac:chgData name="Keene, Thomas" userId="aa901c68-3a76-4add-a29a-59670c701323" providerId="ADAL" clId="{FD46C73E-86EA-4396-B6A9-C380E1273009}" dt="2020-07-30T14:29:09.616" v="509"/>
          <ac:picMkLst>
            <pc:docMk/>
            <pc:sldMk cId="122801602" sldId="283"/>
            <ac:picMk id="3" creationId="{5AC6C4D2-C2BC-473C-8B34-32E08018597E}"/>
          </ac:picMkLst>
        </pc:picChg>
      </pc:sldChg>
    </pc:docChg>
  </pc:docChgLst>
  <pc:docChgLst>
    <pc:chgData clId="Web-{9DBB770E-5924-8DF9-2966-C5BB63D602D5}"/>
    <pc:docChg chg="modSld">
      <pc:chgData name="" userId="" providerId="" clId="Web-{9DBB770E-5924-8DF9-2966-C5BB63D602D5}" dt="2020-07-29T21:42:20.883" v="122" actId="14100"/>
      <pc:docMkLst>
        <pc:docMk/>
      </pc:docMkLst>
      <pc:sldChg chg="addSp delSp modSp">
        <pc:chgData name="" userId="" providerId="" clId="Web-{9DBB770E-5924-8DF9-2966-C5BB63D602D5}" dt="2020-07-29T21:42:20.883" v="122" actId="14100"/>
        <pc:sldMkLst>
          <pc:docMk/>
          <pc:sldMk cId="3706368566" sldId="266"/>
        </pc:sldMkLst>
        <pc:spChg chg="add del mod">
          <ac:chgData name="" userId="" providerId="" clId="Web-{9DBB770E-5924-8DF9-2966-C5BB63D602D5}" dt="2020-07-29T21:18:57.173" v="107"/>
          <ac:spMkLst>
            <pc:docMk/>
            <pc:sldMk cId="3706368566" sldId="266"/>
            <ac:spMk id="7" creationId="{ED2313EE-EF0D-4196-9A3B-0C6EC656FCFC}"/>
          </ac:spMkLst>
        </pc:spChg>
        <pc:spChg chg="mod">
          <ac:chgData name="" userId="" providerId="" clId="Web-{9DBB770E-5924-8DF9-2966-C5BB63D602D5}" dt="2020-07-29T21:10:06.194" v="39" actId="20577"/>
          <ac:spMkLst>
            <pc:docMk/>
            <pc:sldMk cId="3706368566" sldId="266"/>
            <ac:spMk id="18" creationId="{1E252C8D-B907-9341-BD00-922F7302CF01}"/>
          </ac:spMkLst>
        </pc:spChg>
        <pc:spChg chg="mod">
          <ac:chgData name="" userId="" providerId="" clId="Web-{9DBB770E-5924-8DF9-2966-C5BB63D602D5}" dt="2020-07-29T21:10:34.118" v="77" actId="20577"/>
          <ac:spMkLst>
            <pc:docMk/>
            <pc:sldMk cId="3706368566" sldId="266"/>
            <ac:spMk id="19" creationId="{5109A9BF-B35E-2549-94F8-92F29BED59C2}"/>
          </ac:spMkLst>
        </pc:spChg>
        <pc:spChg chg="del mod">
          <ac:chgData name="" userId="" providerId="" clId="Web-{9DBB770E-5924-8DF9-2966-C5BB63D602D5}" dt="2020-07-29T21:16:10.285" v="101"/>
          <ac:spMkLst>
            <pc:docMk/>
            <pc:sldMk cId="3706368566" sldId="266"/>
            <ac:spMk id="31" creationId="{EAF2631D-4ADB-DA4D-95A8-234D823B6389}"/>
          </ac:spMkLst>
        </pc:spChg>
        <pc:spChg chg="del mod">
          <ac:chgData name="" userId="" providerId="" clId="Web-{9DBB770E-5924-8DF9-2966-C5BB63D602D5}" dt="2020-07-29T21:16:11.644" v="102"/>
          <ac:spMkLst>
            <pc:docMk/>
            <pc:sldMk cId="3706368566" sldId="266"/>
            <ac:spMk id="33" creationId="{BA0DF4FF-551D-9E4B-9C22-345F4D6EDA4E}"/>
          </ac:spMkLst>
        </pc:spChg>
        <pc:picChg chg="add del mod">
          <ac:chgData name="" userId="" providerId="" clId="Web-{9DBB770E-5924-8DF9-2966-C5BB63D602D5}" dt="2020-07-29T21:40:11.343" v="115"/>
          <ac:picMkLst>
            <pc:docMk/>
            <pc:sldMk cId="3706368566" sldId="266"/>
            <ac:picMk id="5" creationId="{CFF1347B-9B8D-4147-BFE4-C2BC05938EFD}"/>
          </ac:picMkLst>
        </pc:picChg>
        <pc:picChg chg="add mod">
          <ac:chgData name="" userId="" providerId="" clId="Web-{9DBB770E-5924-8DF9-2966-C5BB63D602D5}" dt="2020-07-29T21:42:20.883" v="122" actId="14100"/>
          <ac:picMkLst>
            <pc:docMk/>
            <pc:sldMk cId="3706368566" sldId="266"/>
            <ac:picMk id="7" creationId="{B2CD10B8-3166-4FB5-B5C9-AA509083F070}"/>
          </ac:picMkLst>
        </pc:picChg>
        <pc:picChg chg="add mod">
          <ac:chgData name="" userId="" providerId="" clId="Web-{9DBB770E-5924-8DF9-2966-C5BB63D602D5}" dt="2020-07-29T21:42:15.976" v="121" actId="14100"/>
          <ac:picMkLst>
            <pc:docMk/>
            <pc:sldMk cId="3706368566" sldId="266"/>
            <ac:picMk id="8" creationId="{950D1F8C-C8AB-4E7A-B75F-D5F9AA2AA60D}"/>
          </ac:picMkLst>
        </pc:picChg>
        <pc:picChg chg="del">
          <ac:chgData name="" userId="" providerId="" clId="Web-{9DBB770E-5924-8DF9-2966-C5BB63D602D5}" dt="2020-07-29T21:39:26.871" v="108"/>
          <ac:picMkLst>
            <pc:docMk/>
            <pc:sldMk cId="3706368566" sldId="266"/>
            <ac:picMk id="24" creationId="{A805050A-9A3C-9B4A-A008-B9A665AFD2BC}"/>
          </ac:picMkLst>
        </pc:picChg>
        <pc:picChg chg="del">
          <ac:chgData name="" userId="" providerId="" clId="Web-{9DBB770E-5924-8DF9-2966-C5BB63D602D5}" dt="2020-07-29T21:13:29.257" v="79"/>
          <ac:picMkLst>
            <pc:docMk/>
            <pc:sldMk cId="3706368566" sldId="266"/>
            <ac:picMk id="25" creationId="{DD1ED35E-B6B9-C646-8B76-BDBC2A70558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CA8249C8-633C-7249-9E9A-8F6EEAFB940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3625" y="1163638"/>
            <a:ext cx="2359025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833C5DF3-C99A-5F42-A2BF-A4A4607A1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2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5DF3-C99A-5F42-A2BF-A4A4607A1B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34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5DF3-C99A-5F42-A2BF-A4A4607A1B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09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5DF3-C99A-5F42-A2BF-A4A4607A1B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53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726" indent="-178726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5DF3-C99A-5F42-A2BF-A4A4607A1B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26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5DF3-C99A-5F42-A2BF-A4A4607A1B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1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5DF3-C99A-5F42-A2BF-A4A4607A1B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24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5DF3-C99A-5F42-A2BF-A4A4607A1B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65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5DF3-C99A-5F42-A2BF-A4A4607A1B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99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5DF3-C99A-5F42-A2BF-A4A4607A1B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75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5DF3-C99A-5F42-A2BF-A4A4607A1B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37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050" indent="-1750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5DF3-C99A-5F42-A2BF-A4A4607A1B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9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5DF3-C99A-5F42-A2BF-A4A4607A1B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5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5DF3-C99A-5F42-A2BF-A4A4607A1B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70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050" indent="-1750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5DF3-C99A-5F42-A2BF-A4A4607A1B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73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5DF3-C99A-5F42-A2BF-A4A4607A1B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89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5DF3-C99A-5F42-A2BF-A4A4607A1B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85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5DF3-C99A-5F42-A2BF-A4A4607A1B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93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5DF3-C99A-5F42-A2BF-A4A4607A1B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52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726" indent="-178726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C5DF3-C99A-5F42-A2BF-A4A4607A1B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9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BC4E-3B9D-7E4C-A5B8-E263AC59238A}" type="datetime1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362-FDF9-EC4D-B084-1AC916796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6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5CB1A-B245-7D41-9124-B2B1AB869604}" type="datetime1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362-FDF9-EC4D-B084-1AC916796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4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EE9F-AE3E-B146-91F7-0C06453CFC04}" type="datetime1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362-FDF9-EC4D-B084-1AC916796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6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BC0B-E264-BF4F-B243-C9E8B2CD9643}" type="datetime1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362-FDF9-EC4D-B084-1AC916796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7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A858-5B94-AA47-BA84-08140AE7861E}" type="datetime1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362-FDF9-EC4D-B084-1AC916796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9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01F4-3CCC-E747-8E3B-471E93FF2811}" type="datetime1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362-FDF9-EC4D-B084-1AC916796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0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C1FF0-762B-0A45-A90F-BC5994C77234}" type="datetime1">
              <a:rPr lang="en-US" smtClean="0"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362-FDF9-EC4D-B084-1AC916796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8B08-F8B7-D04F-A25D-BB4393BAA859}" type="datetime1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362-FDF9-EC4D-B084-1AC916796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8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16CF-1F87-6F4B-B139-5C8EAE1996FC}" type="datetime1">
              <a:rPr lang="en-US" smtClean="0"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362-FDF9-EC4D-B084-1AC916796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5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3C87-E7C1-EF44-B4E0-72720BB91CE4}" type="datetime1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362-FDF9-EC4D-B084-1AC916796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7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12EAD-A37B-5749-A3E4-0AB8FC81C41B}" type="datetime1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362-FDF9-EC4D-B084-1AC916796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7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59FA8-4BDE-574B-B90A-06EDE7B2D2C0}" type="datetime1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362-FDF9-EC4D-B084-1AC916796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3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HR@southsnofire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dcap.iths.org/surveys/?s=84N479AHE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r@southsnofire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96">
            <a:extLst>
              <a:ext uri="{FF2B5EF4-FFF2-40B4-BE49-F238E27FC236}">
                <a16:creationId xmlns:a16="http://schemas.microsoft.com/office/drawing/2014/main" id="{6B426FDB-31A6-6447-AE4D-C05CDCF4426C}"/>
              </a:ext>
            </a:extLst>
          </p:cNvPr>
          <p:cNvSpPr txBox="1">
            <a:spLocks noChangeAspect="1" noEditPoints="1" noChangeArrowheads="1" noChangeShapeType="1" noTextEdit="1"/>
          </p:cNvSpPr>
          <p:nvPr/>
        </p:nvSpPr>
        <p:spPr bwMode="auto">
          <a:xfrm>
            <a:off x="1404730" y="2430109"/>
            <a:ext cx="5453270" cy="330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84455" marR="84455" algn="ctr">
              <a:lnSpc>
                <a:spcPts val="628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Rockwell" panose="02060603020205020403" pitchFamily="18" charset="0"/>
                <a:ea typeface="Calibri" panose="020F0502020204030204" pitchFamily="34" charset="0"/>
              </a:rPr>
              <a:t>COVID-19</a:t>
            </a:r>
          </a:p>
          <a:p>
            <a:pPr marL="84455" marR="84455" algn="ctr">
              <a:spcAft>
                <a:spcPts val="0"/>
              </a:spcAft>
            </a:pPr>
            <a:r>
              <a:rPr lang="en-US" sz="3200" dirty="0">
                <a:effectLst/>
                <a:latin typeface="Rockwell" panose="02060603020205020403" pitchFamily="18" charset="0"/>
                <a:ea typeface="Calibri" panose="020F0502020204030204" pitchFamily="34" charset="0"/>
              </a:rPr>
              <a:t>PROCEDURE MANUAL</a:t>
            </a:r>
          </a:p>
          <a:p>
            <a:pPr marL="84455" marR="84455" algn="ctr">
              <a:spcAft>
                <a:spcPts val="0"/>
              </a:spcAft>
            </a:pPr>
            <a:endParaRPr lang="en-US" sz="2400" dirty="0">
              <a:latin typeface="Rockwell" panose="02060603020205020403" pitchFamily="18" charset="0"/>
              <a:ea typeface="Calibri" panose="020F0502020204030204" pitchFamily="34" charset="0"/>
            </a:endParaRPr>
          </a:p>
          <a:p>
            <a:pPr marL="84455" marR="84455" algn="ctr">
              <a:spcAft>
                <a:spcPts val="0"/>
              </a:spcAft>
            </a:pPr>
            <a:r>
              <a:rPr lang="en-US" sz="3200" dirty="0">
                <a:effectLst/>
                <a:latin typeface="Rockwell" panose="02060603020205020403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Rockwell" panose="02060603020205020403" pitchFamily="18" charset="0"/>
                <a:ea typeface="Calibri" panose="020F0502020204030204" pitchFamily="34" charset="0"/>
              </a:rPr>
              <a:t>OPE</a:t>
            </a:r>
            <a:r>
              <a:rPr lang="en-US" sz="2800" dirty="0">
                <a:latin typeface="Rockwell" panose="02060603020205020403" pitchFamily="18" charset="0"/>
                <a:ea typeface="Calibri" panose="020F0502020204030204" pitchFamily="34" charset="0"/>
              </a:rPr>
              <a:t>RATIONAL </a:t>
            </a:r>
            <a:r>
              <a:rPr lang="en-US" sz="2800" dirty="0">
                <a:effectLst/>
                <a:latin typeface="Rockwell" panose="02060603020205020403" pitchFamily="18" charset="0"/>
                <a:ea typeface="Calibri" panose="020F0502020204030204" pitchFamily="34" charset="0"/>
              </a:rPr>
              <a:t>PERIOD</a:t>
            </a:r>
          </a:p>
          <a:p>
            <a:pPr marL="84455" marR="84455" algn="ctr">
              <a:spcAft>
                <a:spcPts val="0"/>
              </a:spcAf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  <a:ea typeface="Calibri" panose="020F0502020204030204" pitchFamily="34" charset="0"/>
              </a:rPr>
              <a:t>July 30 – August 13, 2020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/>
              <a:latin typeface="Rockwell" panose="02060603020205020403" pitchFamily="18" charset="0"/>
              <a:ea typeface="Calibri" panose="020F0502020204030204" pitchFamily="34" charset="0"/>
            </a:endParaRPr>
          </a:p>
        </p:txBody>
      </p:sp>
      <p:pic>
        <p:nvPicPr>
          <p:cNvPr id="5" name="image1.jpeg">
            <a:extLst>
              <a:ext uri="{FF2B5EF4-FFF2-40B4-BE49-F238E27FC236}">
                <a16:creationId xmlns:a16="http://schemas.microsoft.com/office/drawing/2014/main" id="{2162ED69-BABA-3B44-A409-92687FF33A0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2689" y="331759"/>
            <a:ext cx="2096086" cy="203161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CECB064-FF1B-F545-B803-0FA8FCCE0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854551"/>
              </p:ext>
            </p:extLst>
          </p:nvPr>
        </p:nvGraphicFramePr>
        <p:xfrm>
          <a:off x="2589684" y="5319081"/>
          <a:ext cx="2725266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804">
                  <a:extLst>
                    <a:ext uri="{9D8B030D-6E8A-4147-A177-3AD203B41FA5}">
                      <a16:colId xmlns:a16="http://schemas.microsoft.com/office/drawing/2014/main" val="1860043366"/>
                    </a:ext>
                  </a:extLst>
                </a:gridCol>
                <a:gridCol w="389577">
                  <a:extLst>
                    <a:ext uri="{9D8B030D-6E8A-4147-A177-3AD203B41FA5}">
                      <a16:colId xmlns:a16="http://schemas.microsoft.com/office/drawing/2014/main" val="2875557509"/>
                    </a:ext>
                  </a:extLst>
                </a:gridCol>
                <a:gridCol w="389577">
                  <a:extLst>
                    <a:ext uri="{9D8B030D-6E8A-4147-A177-3AD203B41FA5}">
                      <a16:colId xmlns:a16="http://schemas.microsoft.com/office/drawing/2014/main" val="715094084"/>
                    </a:ext>
                  </a:extLst>
                </a:gridCol>
                <a:gridCol w="389577">
                  <a:extLst>
                    <a:ext uri="{9D8B030D-6E8A-4147-A177-3AD203B41FA5}">
                      <a16:colId xmlns:a16="http://schemas.microsoft.com/office/drawing/2014/main" val="162323000"/>
                    </a:ext>
                  </a:extLst>
                </a:gridCol>
                <a:gridCol w="389577">
                  <a:extLst>
                    <a:ext uri="{9D8B030D-6E8A-4147-A177-3AD203B41FA5}">
                      <a16:colId xmlns:a16="http://schemas.microsoft.com/office/drawing/2014/main" val="1358031698"/>
                    </a:ext>
                  </a:extLst>
                </a:gridCol>
                <a:gridCol w="389577">
                  <a:extLst>
                    <a:ext uri="{9D8B030D-6E8A-4147-A177-3AD203B41FA5}">
                      <a16:colId xmlns:a16="http://schemas.microsoft.com/office/drawing/2014/main" val="2524870859"/>
                    </a:ext>
                  </a:extLst>
                </a:gridCol>
                <a:gridCol w="389577">
                  <a:extLst>
                    <a:ext uri="{9D8B030D-6E8A-4147-A177-3AD203B41FA5}">
                      <a16:colId xmlns:a16="http://schemas.microsoft.com/office/drawing/2014/main" val="3358435133"/>
                    </a:ext>
                  </a:extLst>
                </a:gridCol>
              </a:tblGrid>
              <a:tr h="271358"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July / August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160961"/>
                  </a:ext>
                </a:extLst>
              </a:tr>
              <a:tr h="262794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SU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TH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SA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841785"/>
                  </a:ext>
                </a:extLst>
              </a:tr>
              <a:tr h="262794"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017780"/>
                  </a:ext>
                </a:extLst>
              </a:tr>
              <a:tr h="26279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684063"/>
                  </a:ext>
                </a:extLst>
              </a:tr>
              <a:tr h="26279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32888"/>
                  </a:ext>
                </a:extLst>
              </a:tr>
              <a:tr h="26279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12461"/>
                  </a:ext>
                </a:extLst>
              </a:tr>
              <a:tr h="26279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35523"/>
                  </a:ext>
                </a:extLst>
              </a:tr>
            </a:tbl>
          </a:graphicData>
        </a:graphic>
      </p:graphicFrame>
      <p:sp>
        <p:nvSpPr>
          <p:cNvPr id="7" name="Text Box 2391">
            <a:extLst>
              <a:ext uri="{FF2B5EF4-FFF2-40B4-BE49-F238E27FC236}">
                <a16:creationId xmlns:a16="http://schemas.microsoft.com/office/drawing/2014/main" id="{03DA983E-7FD6-1A4F-833E-C489BD7ACFBD}"/>
              </a:ext>
            </a:extLst>
          </p:cNvPr>
          <p:cNvSpPr txBox="1">
            <a:spLocks noChangeAspect="1" noEditPoints="1" noChangeArrowheads="1" noChangeShapeType="1" noTextEdit="1"/>
          </p:cNvSpPr>
          <p:nvPr/>
        </p:nvSpPr>
        <p:spPr bwMode="auto">
          <a:xfrm>
            <a:off x="1703692" y="7676000"/>
            <a:ext cx="4733471" cy="65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marR="0" algn="ctr">
              <a:lnSpc>
                <a:spcPts val="24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a typeface="Calibri" panose="020F0502020204030204" pitchFamily="34" charset="0"/>
              </a:rPr>
              <a:t>This guideline is dynamic and may </a:t>
            </a:r>
            <a:r>
              <a:rPr lang="en-US" sz="1200" dirty="0">
                <a:effectLst/>
                <a:ea typeface="Calibri" panose="020F0502020204030204" pitchFamily="34" charset="0"/>
              </a:rPr>
              <a:t>change daily based on the most current recommendations. It does NOT cover every situation</a:t>
            </a:r>
            <a:r>
              <a:rPr lang="en-US" sz="1200" spc="-225" dirty="0">
                <a:ea typeface="Calibri" panose="020F0502020204030204" pitchFamily="34" charset="0"/>
              </a:rPr>
              <a:t>.</a:t>
            </a:r>
          </a:p>
          <a:p>
            <a:pPr marL="12700" marR="0" algn="ctr">
              <a:lnSpc>
                <a:spcPts val="2420"/>
              </a:lnSpc>
              <a:spcBef>
                <a:spcPts val="0"/>
              </a:spcBef>
              <a:spcAft>
                <a:spcPts val="0"/>
              </a:spcAft>
            </a:pPr>
            <a:endParaRPr lang="en-US" sz="1600" spc="-225" dirty="0">
              <a:ea typeface="Calibri" panose="020F0502020204030204" pitchFamily="34" charset="0"/>
            </a:endParaRPr>
          </a:p>
          <a:p>
            <a:pPr marL="12700" marR="0" algn="ctr">
              <a:lnSpc>
                <a:spcPts val="242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highlight>
                <a:srgbClr val="FFFF00"/>
              </a:highlight>
              <a:ea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DA3399-F047-4C4A-B0B8-865ACD7D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4950" y="8770015"/>
            <a:ext cx="1543050" cy="486833"/>
          </a:xfrm>
        </p:spPr>
        <p:txBody>
          <a:bodyPr/>
          <a:lstStyle/>
          <a:p>
            <a:fld id="{CD1CB362-FDF9-EC4D-B084-1AC916796156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FD6F2D5-B7C2-9C44-B8EC-238E42762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675284"/>
              </p:ext>
            </p:extLst>
          </p:nvPr>
        </p:nvGraphicFramePr>
        <p:xfrm>
          <a:off x="-2" y="331760"/>
          <a:ext cx="1404732" cy="82804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732">
                  <a:extLst>
                    <a:ext uri="{9D8B030D-6E8A-4147-A177-3AD203B41FA5}">
                      <a16:colId xmlns:a16="http://schemas.microsoft.com/office/drawing/2014/main" val="3921577720"/>
                    </a:ext>
                  </a:extLst>
                </a:gridCol>
              </a:tblGrid>
              <a:tr h="450750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COVID-19 Best Practices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8719601"/>
                  </a:ext>
                </a:extLst>
              </a:tr>
              <a:tr h="56707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Station/Crew Protective Measures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953531"/>
                  </a:ext>
                </a:extLst>
              </a:tr>
              <a:tr h="24718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5939464"/>
                  </a:ext>
                </a:extLst>
              </a:tr>
              <a:tr h="268996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Response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0080271"/>
                  </a:ext>
                </a:extLst>
              </a:tr>
              <a:tr h="24718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Department PPE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8024458"/>
                  </a:ext>
                </a:extLst>
              </a:tr>
              <a:tr h="24718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9109889"/>
                  </a:ext>
                </a:extLst>
              </a:tr>
              <a:tr h="24718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Aerosol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9485018"/>
                  </a:ext>
                </a:extLst>
              </a:tr>
              <a:tr h="24718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en-US" sz="1100" baseline="-250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– Airway Mgt.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485066"/>
                  </a:ext>
                </a:extLst>
              </a:tr>
              <a:tr h="24718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7333269"/>
                  </a:ext>
                </a:extLst>
              </a:tr>
              <a:tr h="24718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Notify Hospital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376884"/>
                  </a:ext>
                </a:extLst>
              </a:tr>
              <a:tr h="268996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Decontamination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677753"/>
                  </a:ext>
                </a:extLst>
              </a:tr>
              <a:tr h="56707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909529"/>
                  </a:ext>
                </a:extLst>
              </a:tr>
              <a:tr h="56707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Non-transport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372871"/>
                  </a:ext>
                </a:extLst>
              </a:tr>
              <a:tr h="407129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 Unit </a:t>
                      </a:r>
                      <a:r>
                        <a:rPr lang="en-US" sz="110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Decon</a:t>
                      </a: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Guidelines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1424687"/>
                  </a:ext>
                </a:extLst>
              </a:tr>
              <a:tr h="316665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Preservation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0197426"/>
                  </a:ext>
                </a:extLst>
              </a:tr>
              <a:tr h="316665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Conservation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9666038"/>
                  </a:ext>
                </a:extLst>
              </a:tr>
              <a:tr h="407129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UV-C N-95 Mask Disinfection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8020988"/>
                  </a:ext>
                </a:extLst>
              </a:tr>
              <a:tr h="450750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 Safety &amp; Sick Personnel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9500912"/>
                  </a:ext>
                </a:extLst>
              </a:tr>
              <a:tr h="247185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Workflow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9252742"/>
                  </a:ext>
                </a:extLst>
              </a:tr>
              <a:tr h="24718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BC Algorithm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140431"/>
                  </a:ext>
                </a:extLst>
              </a:tr>
              <a:tr h="407129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14-Day Symptom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9086480"/>
                  </a:ext>
                </a:extLst>
              </a:tr>
              <a:tr h="407129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Daily Shift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734330"/>
                  </a:ext>
                </a:extLst>
              </a:tr>
              <a:tr h="316665">
                <a:tc>
                  <a:txBody>
                    <a:bodyPr/>
                    <a:lstStyle/>
                    <a:p>
                      <a:pPr marL="11113" indent="0">
                        <a:tabLst/>
                      </a:pPr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Checklists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2381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61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FAC3B-0AF0-E143-B071-62F55BE2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4950" y="8744643"/>
            <a:ext cx="1543050" cy="486833"/>
          </a:xfrm>
        </p:spPr>
        <p:txBody>
          <a:bodyPr/>
          <a:lstStyle/>
          <a:p>
            <a:fld id="{CD1CB362-FDF9-EC4D-B084-1AC916796156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A2AC5-819E-9B4F-A05C-569EBB00319D}"/>
              </a:ext>
            </a:extLst>
          </p:cNvPr>
          <p:cNvSpPr txBox="1"/>
          <p:nvPr/>
        </p:nvSpPr>
        <p:spPr>
          <a:xfrm>
            <a:off x="3231930" y="-2331"/>
            <a:ext cx="2082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July 30 – August 13, 2020</a:t>
            </a:r>
          </a:p>
          <a:p>
            <a:pPr algn="ctr"/>
            <a:endParaRPr lang="en-US" sz="1400" b="1" dirty="0">
              <a:solidFill>
                <a:schemeClr val="accent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C511E-628D-FE4A-BE81-77D5E3998CE7}"/>
              </a:ext>
            </a:extLst>
          </p:cNvPr>
          <p:cNvSpPr txBox="1"/>
          <p:nvPr/>
        </p:nvSpPr>
        <p:spPr>
          <a:xfrm>
            <a:off x="5314122" y="0"/>
            <a:ext cx="1543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Subject to Change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96AEA41-C4CB-574C-A6D8-153ABFB3C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090537"/>
              </p:ext>
            </p:extLst>
          </p:nvPr>
        </p:nvGraphicFramePr>
        <p:xfrm>
          <a:off x="-2" y="331759"/>
          <a:ext cx="1404732" cy="82258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732">
                  <a:extLst>
                    <a:ext uri="{9D8B030D-6E8A-4147-A177-3AD203B41FA5}">
                      <a16:colId xmlns:a16="http://schemas.microsoft.com/office/drawing/2014/main" val="3921577720"/>
                    </a:ext>
                  </a:extLst>
                </a:gridCol>
              </a:tblGrid>
              <a:tr h="484960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COVID-19 Best Practices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8719601"/>
                  </a:ext>
                </a:extLst>
              </a:tr>
              <a:tr h="610111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Station/Crew Protective Measures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953531"/>
                  </a:ext>
                </a:extLst>
              </a:tr>
              <a:tr h="26594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5939464"/>
                  </a:ext>
                </a:extLst>
              </a:tr>
              <a:tr h="289412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Response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0080271"/>
                  </a:ext>
                </a:extLst>
              </a:tr>
              <a:tr h="26594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Department PPE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8024458"/>
                  </a:ext>
                </a:extLst>
              </a:tr>
              <a:tr h="26594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9109889"/>
                  </a:ext>
                </a:extLst>
              </a:tr>
              <a:tr h="26594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Aerosol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9485018"/>
                  </a:ext>
                </a:extLst>
              </a:tr>
              <a:tr h="26594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en-US" sz="1100" baseline="-250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– Airway Mgt.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485066"/>
                  </a:ext>
                </a:extLst>
              </a:tr>
              <a:tr h="26594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7333269"/>
                  </a:ext>
                </a:extLst>
              </a:tr>
              <a:tr h="26594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Notify Hospital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376884"/>
                  </a:ext>
                </a:extLst>
              </a:tr>
              <a:tr h="289412">
                <a:tc>
                  <a:txBody>
                    <a:bodyPr/>
                    <a:lstStyle/>
                    <a:p>
                      <a:r>
                        <a:rPr lang="en-US" sz="1250" b="1">
                          <a:solidFill>
                            <a:schemeClr val="tx1"/>
                          </a:solidFill>
                        </a:rPr>
                        <a:t>Decontamination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677753"/>
                  </a:ext>
                </a:extLst>
              </a:tr>
              <a:tr h="610111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909529"/>
                  </a:ext>
                </a:extLst>
              </a:tr>
              <a:tr h="610111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Non-transport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372871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Transport Unit Decon 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769556"/>
                  </a:ext>
                </a:extLst>
              </a:tr>
              <a:tr h="350565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Preservation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8024720"/>
                  </a:ext>
                </a:extLst>
              </a:tr>
              <a:tr h="350565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Conservation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8207615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UV-C N-95 Mask Disinfection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8020988"/>
                  </a:ext>
                </a:extLst>
              </a:tr>
              <a:tr h="484960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 Safety &amp; Sick Personnel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9500912"/>
                  </a:ext>
                </a:extLst>
              </a:tr>
              <a:tr h="265946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Workflow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140431"/>
                  </a:ext>
                </a:extLst>
              </a:tr>
              <a:tr h="265946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BC Algorithm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0266474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14-Day Symptom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9086480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Daily Shift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73433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B22B950-81D9-2B40-B1C8-77D4CE355064}"/>
              </a:ext>
            </a:extLst>
          </p:cNvPr>
          <p:cNvSpPr txBox="1"/>
          <p:nvPr/>
        </p:nvSpPr>
        <p:spPr>
          <a:xfrm>
            <a:off x="1563757" y="331759"/>
            <a:ext cx="5181599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/>
              <a:t>Transport Unit DECON CDC Guidelines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DB6C6E-2D2E-8847-8A8A-25A2510CEEF9}"/>
              </a:ext>
            </a:extLst>
          </p:cNvPr>
          <p:cNvSpPr txBox="1"/>
          <p:nvPr/>
        </p:nvSpPr>
        <p:spPr>
          <a:xfrm>
            <a:off x="1563757" y="922020"/>
            <a:ext cx="5181599" cy="42473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350"/>
            <a:r>
              <a:rPr lang="en-US" sz="1400" b="1"/>
              <a:t>Cleaning EMS Transport Unit after Transporting a Patient with Suspected/Confirmed COVID-19</a:t>
            </a:r>
            <a:endParaRPr lang="en-US" sz="1200"/>
          </a:p>
          <a:p>
            <a:pPr marL="463550" lvl="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200"/>
              <a:t>Keep all doors open while delivering patient to allow maximum ventilation in patient compartment</a:t>
            </a:r>
          </a:p>
          <a:p>
            <a:pPr marL="463550" lvl="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200"/>
              <a:t>Wear PPE gown and gloves for rig </a:t>
            </a:r>
            <a:r>
              <a:rPr lang="en-US" sz="1200" err="1"/>
              <a:t>decon</a:t>
            </a:r>
            <a:r>
              <a:rPr lang="en-US" sz="1200"/>
              <a:t>. Also wear goggles and face shield or facemask, if splash or spray anticipated</a:t>
            </a:r>
          </a:p>
          <a:p>
            <a:pPr marL="463550" lvl="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200"/>
              <a:t>Pre-clean to remove gross contaminants prior to disinfection</a:t>
            </a:r>
          </a:p>
          <a:p>
            <a:pPr marL="463550" lvl="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200"/>
              <a:t>Use routine cleaning and disinfection procedures (e.g. use cleaners and water to pre-clean surfaces prior to applying disinfectant)</a:t>
            </a:r>
          </a:p>
          <a:p>
            <a:pPr marL="463550" lvl="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200"/>
              <a:t>Follow directions on CaviCide1 bottle for thorough disinfection</a:t>
            </a:r>
          </a:p>
          <a:p>
            <a:pPr marL="463550" lvl="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200"/>
              <a:t>Clean and disinfect all surfaces that patient may have contacted and all surfaces that may have been contaminated by aerosol generation</a:t>
            </a:r>
          </a:p>
          <a:p>
            <a:pPr marL="463550" lvl="0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200"/>
              <a:t>Clean and disinfect all reusable patient-care equipment</a:t>
            </a:r>
          </a:p>
          <a:p>
            <a:pPr marL="86360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/>
              <a:t>Primarily use CaviCide1 spray and allow a dwell time of 1-2 minutes</a:t>
            </a:r>
          </a:p>
          <a:p>
            <a:pPr marL="86360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/>
              <a:t>CaviWipes1 are for items that are difficult to clean with a spray, </a:t>
            </a:r>
            <a:r>
              <a:rPr lang="en-US" sz="1200"/>
              <a:t>e.g., EKG leads</a:t>
            </a:r>
          </a:p>
          <a:p>
            <a:pPr marL="1320800" lvl="2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/>
              <a:t>Stryker Sidekick wipes are an acceptable alternative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8FF749-01CD-5546-86EC-5EFF9909074A}"/>
              </a:ext>
            </a:extLst>
          </p:cNvPr>
          <p:cNvSpPr txBox="1"/>
          <p:nvPr/>
        </p:nvSpPr>
        <p:spPr>
          <a:xfrm>
            <a:off x="1563757" y="5253501"/>
            <a:ext cx="5181599" cy="22006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Background Information:</a:t>
            </a:r>
            <a:endParaRPr lang="en-US" sz="1400"/>
          </a:p>
          <a:p>
            <a:pPr marL="577850" indent="-2825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/>
              <a:t>Routine cleaning and disinfection procedures are appropriate for SARS-CoV-2 (COVID-19)</a:t>
            </a:r>
          </a:p>
          <a:p>
            <a:pPr marL="577850" indent="-2825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/>
              <a:t>Products with EPA-approved emerging viral pathogens claims are recommended for use against SARS-CoV-2. Refer to List N on EPA website</a:t>
            </a:r>
          </a:p>
          <a:p>
            <a:pPr marL="577850" indent="-2825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/>
              <a:t>“CaviCide1 has demonstrated effectiveness against viruses similar to SARS-CoV-2 on hard non-porous surfaces. Therefore, this product can be used against SARS-CoV-2 when used in accordance with the directions on hard, non-porous surfaces.”</a:t>
            </a:r>
          </a:p>
        </p:txBody>
      </p:sp>
    </p:spTree>
    <p:extLst>
      <p:ext uri="{BB962C8B-B14F-4D97-AF65-F5344CB8AC3E}">
        <p14:creationId xmlns:p14="http://schemas.microsoft.com/office/powerpoint/2010/main" val="256059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FAC3B-0AF0-E143-B071-62F55BE2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4950" y="8676386"/>
            <a:ext cx="1543050" cy="486833"/>
          </a:xfrm>
        </p:spPr>
        <p:txBody>
          <a:bodyPr/>
          <a:lstStyle/>
          <a:p>
            <a:fld id="{CD1CB362-FDF9-EC4D-B084-1AC916796156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A2AC5-819E-9B4F-A05C-569EBB00319D}"/>
              </a:ext>
            </a:extLst>
          </p:cNvPr>
          <p:cNvSpPr txBox="1"/>
          <p:nvPr/>
        </p:nvSpPr>
        <p:spPr>
          <a:xfrm>
            <a:off x="3231930" y="-2331"/>
            <a:ext cx="2082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July 30 – August 13, 2020</a:t>
            </a:r>
          </a:p>
          <a:p>
            <a:pPr algn="ctr"/>
            <a:endParaRPr lang="en-US" sz="1400" b="1" dirty="0">
              <a:solidFill>
                <a:schemeClr val="accent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C511E-628D-FE4A-BE81-77D5E3998CE7}"/>
              </a:ext>
            </a:extLst>
          </p:cNvPr>
          <p:cNvSpPr txBox="1"/>
          <p:nvPr/>
        </p:nvSpPr>
        <p:spPr>
          <a:xfrm>
            <a:off x="5314122" y="0"/>
            <a:ext cx="1543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Subject to Change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96AEA41-C4CB-574C-A6D8-153ABFB3C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490796"/>
              </p:ext>
            </p:extLst>
          </p:nvPr>
        </p:nvGraphicFramePr>
        <p:xfrm>
          <a:off x="-2" y="331758"/>
          <a:ext cx="1404732" cy="83446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732">
                  <a:extLst>
                    <a:ext uri="{9D8B030D-6E8A-4147-A177-3AD203B41FA5}">
                      <a16:colId xmlns:a16="http://schemas.microsoft.com/office/drawing/2014/main" val="3921577720"/>
                    </a:ext>
                  </a:extLst>
                </a:gridCol>
              </a:tblGrid>
              <a:tr h="491964">
                <a:tc>
                  <a:txBody>
                    <a:bodyPr/>
                    <a:lstStyle/>
                    <a:p>
                      <a:r>
                        <a:rPr lang="en-US" sz="1250" b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COVID-19 Best Practices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8719601"/>
                  </a:ext>
                </a:extLst>
              </a:tr>
              <a:tr h="61892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Station/Crew Protective Measures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953531"/>
                  </a:ext>
                </a:extLst>
              </a:tr>
              <a:tr h="26978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5939464"/>
                  </a:ext>
                </a:extLst>
              </a:tr>
              <a:tr h="293591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Response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0080271"/>
                  </a:ext>
                </a:extLst>
              </a:tr>
              <a:tr h="26978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Department PPE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8024458"/>
                  </a:ext>
                </a:extLst>
              </a:tr>
              <a:tr h="26978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9109889"/>
                  </a:ext>
                </a:extLst>
              </a:tr>
              <a:tr h="26978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Aerosol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9485018"/>
                  </a:ext>
                </a:extLst>
              </a:tr>
              <a:tr h="26978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en-US" sz="1100" baseline="-250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– Airway Mgt.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485066"/>
                  </a:ext>
                </a:extLst>
              </a:tr>
              <a:tr h="26978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7333269"/>
                  </a:ext>
                </a:extLst>
              </a:tr>
              <a:tr h="26978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Notify Hospital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376884"/>
                  </a:ext>
                </a:extLst>
              </a:tr>
              <a:tr h="293591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Decontamination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677753"/>
                  </a:ext>
                </a:extLst>
              </a:tr>
              <a:tr h="61892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</a:t>
                      </a:r>
                      <a:r>
                        <a:rPr lang="en-US" sz="110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Decon</a:t>
                      </a: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Checklist: 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909529"/>
                  </a:ext>
                </a:extLst>
              </a:tr>
              <a:tr h="61892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Non-transport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372871"/>
                  </a:ext>
                </a:extLst>
              </a:tr>
              <a:tr h="44435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 Unit Decon 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0612896"/>
                  </a:ext>
                </a:extLst>
              </a:tr>
              <a:tr h="355628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250" b="1">
                          <a:solidFill>
                            <a:schemeClr val="tx1"/>
                          </a:solidFill>
                        </a:rPr>
                        <a:t>PPE Preservation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081308"/>
                  </a:ext>
                </a:extLst>
              </a:tr>
              <a:tr h="355628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PPE Conservation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377018"/>
                  </a:ext>
                </a:extLst>
              </a:tr>
              <a:tr h="444354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UV-C N-95 Mask Disinfection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8020988"/>
                  </a:ext>
                </a:extLst>
              </a:tr>
              <a:tr h="491964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 Safety &amp; Sick Personnel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9500912"/>
                  </a:ext>
                </a:extLst>
              </a:tr>
              <a:tr h="269786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Workflow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140431"/>
                  </a:ext>
                </a:extLst>
              </a:tr>
              <a:tr h="269786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BC Algorithm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0266474"/>
                  </a:ext>
                </a:extLst>
              </a:tr>
              <a:tr h="44435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14-Day Symptom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9086480"/>
                  </a:ext>
                </a:extLst>
              </a:tr>
              <a:tr h="44435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Daily Shift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73433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B22B950-81D9-2B40-B1C8-77D4CE355064}"/>
              </a:ext>
            </a:extLst>
          </p:cNvPr>
          <p:cNvSpPr txBox="1"/>
          <p:nvPr/>
        </p:nvSpPr>
        <p:spPr>
          <a:xfrm>
            <a:off x="1563757" y="331759"/>
            <a:ext cx="5181599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/>
              <a:t>PPE Conservation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463D5C-657E-1545-BFF4-BA6B736B1EA6}"/>
              </a:ext>
            </a:extLst>
          </p:cNvPr>
          <p:cNvSpPr txBox="1"/>
          <p:nvPr/>
        </p:nvSpPr>
        <p:spPr>
          <a:xfrm>
            <a:off x="1563757" y="873661"/>
            <a:ext cx="5181597" cy="7053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/>
              <a:t>Purpose</a:t>
            </a:r>
          </a:p>
          <a:p>
            <a:pPr marL="114300" marR="0">
              <a:lnSpc>
                <a:spcPts val="142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</a:rPr>
              <a:t>To continue to deliver the highest standard of care to our patients while conserving limited PPE inventory and continuing to reduce risk of exposure to EMS providers.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9965E3-E353-AD4B-8F19-4C129EFD8556}"/>
              </a:ext>
            </a:extLst>
          </p:cNvPr>
          <p:cNvSpPr txBox="1"/>
          <p:nvPr/>
        </p:nvSpPr>
        <p:spPr>
          <a:xfrm>
            <a:off x="1563756" y="1732528"/>
            <a:ext cx="5181597" cy="25391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/>
              <a:t>PPE Supply Conservation Practices</a:t>
            </a:r>
            <a:endParaRPr lang="en-US" sz="1200"/>
          </a:p>
          <a:p>
            <a:pPr marL="460375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b="1"/>
              <a:t>USE PPE SUPPLY CONSERVATION PRACTICES ON ALL EMS CALLS</a:t>
            </a:r>
            <a:endParaRPr lang="en-US" sz="1100"/>
          </a:p>
          <a:p>
            <a:pPr marL="460375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/>
              <a:t>NO non-essential personnel in hot zone</a:t>
            </a:r>
          </a:p>
          <a:p>
            <a:pPr marL="460375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/>
              <a:t>ONE crew member with current department level PPE conducts initial doorway triage</a:t>
            </a:r>
          </a:p>
          <a:p>
            <a:pPr marL="460375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/>
              <a:t>Additional crew members, also with current department level PPE on stand-by outside of hot zone</a:t>
            </a:r>
          </a:p>
          <a:p>
            <a:pPr marL="460375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/>
              <a:t>Use minimum number of providers to safely treat and move patient</a:t>
            </a:r>
          </a:p>
          <a:p>
            <a:pPr marL="460375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/>
              <a:t>Additional personnel/back-up crews stand-by with PPE ready but not donned</a:t>
            </a:r>
          </a:p>
          <a:p>
            <a:pPr marL="460375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/>
              <a:t>Mobilize additional personnel with current department level PPE based on circumstances and need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0FB08F-E4DA-984F-B291-57D618B7E755}"/>
              </a:ext>
            </a:extLst>
          </p:cNvPr>
          <p:cNvSpPr txBox="1"/>
          <p:nvPr/>
        </p:nvSpPr>
        <p:spPr>
          <a:xfrm>
            <a:off x="1563759" y="4425166"/>
            <a:ext cx="5181597" cy="44781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/>
              <a:t>PPE Re-use Practices</a:t>
            </a:r>
          </a:p>
          <a:p>
            <a:pPr marL="114300" lvl="1">
              <a:spcBef>
                <a:spcPts val="600"/>
              </a:spcBef>
            </a:pPr>
            <a:r>
              <a:rPr lang="en-US" sz="1100" b="1"/>
              <a:t>N95 Respirator</a:t>
            </a:r>
            <a:endParaRPr lang="en-US" sz="1100"/>
          </a:p>
          <a:p>
            <a:pPr marL="460375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/>
              <a:t>N95 Respirator will be discarded after any of the below: </a:t>
            </a:r>
          </a:p>
          <a:p>
            <a:pPr marL="917575" lvl="1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/>
              <a:t>Respirator obviously contaminated, worn out, or soiled</a:t>
            </a:r>
          </a:p>
          <a:p>
            <a:pPr marL="917575" lvl="1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/>
              <a:t>Provider within 6 feet of patient during </a:t>
            </a:r>
            <a:r>
              <a:rPr lang="en-US" sz="1100" b="1"/>
              <a:t>any aerosol-generating procedure </a:t>
            </a:r>
          </a:p>
          <a:p>
            <a:pPr marL="917575" lvl="1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/>
              <a:t>after 48 hours of re-use on shift</a:t>
            </a:r>
          </a:p>
          <a:p>
            <a:pPr marL="917575" lvl="1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/>
              <a:t>After 10 UV-C decontaminations (Two 5 minute cycles = 1 </a:t>
            </a:r>
            <a:r>
              <a:rPr lang="en-US" sz="1100" err="1"/>
              <a:t>decon</a:t>
            </a:r>
            <a:r>
              <a:rPr lang="en-US" sz="1100"/>
              <a:t>)</a:t>
            </a:r>
            <a:endParaRPr lang="en-US" sz="1100">
              <a:highlight>
                <a:srgbClr val="FFFF00"/>
              </a:highlight>
            </a:endParaRPr>
          </a:p>
          <a:p>
            <a:pPr marL="917575" lvl="1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/>
              <a:t>when fit or seal is compromised due to re-use</a:t>
            </a:r>
          </a:p>
          <a:p>
            <a:pPr marL="460375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/>
              <a:t>N95 Respirator will be re-used after either of the below:</a:t>
            </a:r>
          </a:p>
          <a:p>
            <a:pPr marL="917575" lvl="1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/>
              <a:t>Provider was never within 6 feet of patient (can re-use right away)</a:t>
            </a:r>
          </a:p>
          <a:p>
            <a:pPr marL="917575" lvl="1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/>
              <a:t>After UV-C </a:t>
            </a:r>
            <a:r>
              <a:rPr lang="en-US" sz="1100" err="1"/>
              <a:t>decon</a:t>
            </a:r>
            <a:r>
              <a:rPr lang="en-US" sz="1100"/>
              <a:t> procedure (FDA limits which N95s can be decontaminated with UV-each agency must verify eligibility)</a:t>
            </a:r>
          </a:p>
          <a:p>
            <a:pPr marL="114300">
              <a:spcBef>
                <a:spcPts val="600"/>
              </a:spcBef>
            </a:pPr>
            <a:r>
              <a:rPr lang="en-US" sz="1100" b="1"/>
              <a:t>Gowns</a:t>
            </a:r>
          </a:p>
          <a:p>
            <a:pPr marL="460375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/>
              <a:t>Shall be re-used until there is risk of contamination or show signs or wear</a:t>
            </a:r>
          </a:p>
          <a:p>
            <a:pPr marL="808038" lvl="1" indent="-163513">
              <a:spcBef>
                <a:spcPts val="600"/>
              </a:spcBef>
              <a:buFont typeface="System Font Regular"/>
              <a:buChar char="-"/>
            </a:pPr>
            <a:r>
              <a:rPr lang="en-US" sz="1100"/>
              <a:t>This includes gowns worn by stand-by personnel who did not have close contact with patient</a:t>
            </a:r>
          </a:p>
          <a:p>
            <a:pPr marL="114300">
              <a:spcBef>
                <a:spcPts val="600"/>
              </a:spcBef>
            </a:pPr>
            <a:r>
              <a:rPr lang="en-US" sz="1100" b="1"/>
              <a:t>Goggles</a:t>
            </a:r>
          </a:p>
          <a:p>
            <a:pPr marL="460375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/>
              <a:t>Shall be re-used after following recommended cleaning and decontamination</a:t>
            </a:r>
          </a:p>
        </p:txBody>
      </p:sp>
    </p:spTree>
    <p:extLst>
      <p:ext uri="{BB962C8B-B14F-4D97-AF65-F5344CB8AC3E}">
        <p14:creationId xmlns:p14="http://schemas.microsoft.com/office/powerpoint/2010/main" val="3527124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59D66A-7AC5-144D-B81D-57F99869A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483402"/>
              </p:ext>
            </p:extLst>
          </p:nvPr>
        </p:nvGraphicFramePr>
        <p:xfrm>
          <a:off x="-2" y="331758"/>
          <a:ext cx="1404732" cy="8412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732">
                  <a:extLst>
                    <a:ext uri="{9D8B030D-6E8A-4147-A177-3AD203B41FA5}">
                      <a16:colId xmlns:a16="http://schemas.microsoft.com/office/drawing/2014/main" val="3921577720"/>
                    </a:ext>
                  </a:extLst>
                </a:gridCol>
              </a:tblGrid>
              <a:tr h="495938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COVID-19 Best Practices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8719601"/>
                  </a:ext>
                </a:extLst>
              </a:tr>
              <a:tr h="62392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Station/Crew Protective Measures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953531"/>
                  </a:ext>
                </a:extLst>
              </a:tr>
              <a:tr h="27196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5939464"/>
                  </a:ext>
                </a:extLst>
              </a:tr>
              <a:tr h="295963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Response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0080271"/>
                  </a:ext>
                </a:extLst>
              </a:tr>
              <a:tr h="27196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Department PPE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8024458"/>
                  </a:ext>
                </a:extLst>
              </a:tr>
              <a:tr h="27196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9109889"/>
                  </a:ext>
                </a:extLst>
              </a:tr>
              <a:tr h="27196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Aerosol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9485018"/>
                  </a:ext>
                </a:extLst>
              </a:tr>
              <a:tr h="27196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en-US" sz="1100" baseline="-250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– Airway Mgt.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485066"/>
                  </a:ext>
                </a:extLst>
              </a:tr>
              <a:tr h="27196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7333269"/>
                  </a:ext>
                </a:extLst>
              </a:tr>
              <a:tr h="27196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Notify Hospital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376884"/>
                  </a:ext>
                </a:extLst>
              </a:tr>
              <a:tr h="295963">
                <a:tc>
                  <a:txBody>
                    <a:bodyPr/>
                    <a:lstStyle/>
                    <a:p>
                      <a:r>
                        <a:rPr lang="en-US" sz="1250" b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Decontamination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677753"/>
                  </a:ext>
                </a:extLst>
              </a:tr>
              <a:tr h="62392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</a:t>
                      </a:r>
                      <a:r>
                        <a:rPr lang="en-US" sz="110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Decon</a:t>
                      </a: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Checklist: 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909529"/>
                  </a:ext>
                </a:extLst>
              </a:tr>
              <a:tr h="62392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Non-transport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372871"/>
                  </a:ext>
                </a:extLst>
              </a:tr>
              <a:tr h="44794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 Unit Decon 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5661959"/>
                  </a:ext>
                </a:extLst>
              </a:tr>
              <a:tr h="358501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250" b="1">
                          <a:solidFill>
                            <a:schemeClr val="tx1"/>
                          </a:solidFill>
                        </a:rPr>
                        <a:t>PPE Preservation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82069"/>
                  </a:ext>
                </a:extLst>
              </a:tr>
              <a:tr h="358501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Conservation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7655667"/>
                  </a:ext>
                </a:extLst>
              </a:tr>
              <a:tr h="447944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UV-C  N-95 Mask Disinfection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020988"/>
                  </a:ext>
                </a:extLst>
              </a:tr>
              <a:tr h="495938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 Safety &amp; Sick Personnel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9500912"/>
                  </a:ext>
                </a:extLst>
              </a:tr>
              <a:tr h="271966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Workflow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140431"/>
                  </a:ext>
                </a:extLst>
              </a:tr>
              <a:tr h="271966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BC Algorithm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0266474"/>
                  </a:ext>
                </a:extLst>
              </a:tr>
              <a:tr h="44794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14-Day Symptom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9086480"/>
                  </a:ext>
                </a:extLst>
              </a:tr>
              <a:tr h="44794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Daily Shift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734330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193E2-48F3-2B49-8C15-123E661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4122" y="8743794"/>
            <a:ext cx="1543050" cy="486833"/>
          </a:xfrm>
        </p:spPr>
        <p:txBody>
          <a:bodyPr/>
          <a:lstStyle/>
          <a:p>
            <a:fld id="{CD1CB362-FDF9-EC4D-B084-1AC916796156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B1D0EF-48BE-134F-A816-76851BC86B1F}"/>
              </a:ext>
            </a:extLst>
          </p:cNvPr>
          <p:cNvSpPr txBox="1"/>
          <p:nvPr/>
        </p:nvSpPr>
        <p:spPr>
          <a:xfrm>
            <a:off x="2838818" y="-2331"/>
            <a:ext cx="2311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1">
                    <a:lumMod val="75000"/>
                  </a:schemeClr>
                </a:solidFill>
              </a:rPr>
              <a:t>July 30 – August 13, 2020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167391-FE8D-B046-8371-0BFA32F5B268}"/>
              </a:ext>
            </a:extLst>
          </p:cNvPr>
          <p:cNvSpPr txBox="1"/>
          <p:nvPr/>
        </p:nvSpPr>
        <p:spPr>
          <a:xfrm>
            <a:off x="5314122" y="0"/>
            <a:ext cx="1543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Subject to Change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0D590B-4183-824C-8E3D-DD8C9D498010}"/>
              </a:ext>
            </a:extLst>
          </p:cNvPr>
          <p:cNvSpPr txBox="1"/>
          <p:nvPr/>
        </p:nvSpPr>
        <p:spPr>
          <a:xfrm>
            <a:off x="1563757" y="331759"/>
            <a:ext cx="5181599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UV-C Decontamination of N95 Respirators</a:t>
            </a:r>
            <a:r>
              <a:rPr lang="en-US" sz="2000">
                <a:sym typeface="Wingdings" pitchFamily="2" charset="2"/>
              </a:rPr>
              <a:t> </a:t>
            </a:r>
          </a:p>
          <a:p>
            <a:pPr algn="ctr"/>
            <a:r>
              <a:rPr lang="en-US" sz="1200">
                <a:sym typeface="Wingdings" pitchFamily="2" charset="2"/>
              </a:rPr>
              <a:t>Per FDA, foldable respirators or with valves cannot be decontaminated by UV-C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102446-C7C1-424E-9153-BB66BB544CA9}"/>
              </a:ext>
            </a:extLst>
          </p:cNvPr>
          <p:cNvSpPr txBox="1"/>
          <p:nvPr/>
        </p:nvSpPr>
        <p:spPr>
          <a:xfrm>
            <a:off x="1577350" y="5001523"/>
            <a:ext cx="5181597" cy="35394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UV-C Decontamination Procedure</a:t>
            </a:r>
            <a:endParaRPr lang="en-US" sz="1400"/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Visually inspect the respirator for obvious signs of wear and tear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Wear clean gloves to open the </a:t>
            </a:r>
            <a:r>
              <a:rPr lang="en-US" sz="1400" err="1"/>
              <a:t>Lumin</a:t>
            </a:r>
            <a:r>
              <a:rPr lang="en-US" sz="1400"/>
              <a:t> drawer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Place the N95 respirator concave side up on the acrylic rack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Lay straps away from N95 so there are no knots or tangles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Doff gloves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Close the drawer and press Start button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Wash hands or use sanitizer to avoid cross contamination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When 1</a:t>
            </a:r>
            <a:r>
              <a:rPr lang="en-US" sz="1400" baseline="30000"/>
              <a:t>st</a:t>
            </a:r>
            <a:r>
              <a:rPr lang="en-US" sz="1400"/>
              <a:t> cycle ends, open drawer and flip respirator over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Lay straps away from N95 so there are no knots or tangles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Close drawer and press Start button for 2</a:t>
            </a:r>
            <a:r>
              <a:rPr lang="en-US" sz="1400" baseline="30000"/>
              <a:t>nd</a:t>
            </a:r>
            <a:r>
              <a:rPr lang="en-US" sz="1400"/>
              <a:t> cycle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When 2</a:t>
            </a:r>
            <a:r>
              <a:rPr lang="en-US" sz="1400" baseline="30000"/>
              <a:t>nd</a:t>
            </a:r>
            <a:r>
              <a:rPr lang="en-US" sz="1400"/>
              <a:t> cycle ends, remove N95 with clean hands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Mark N95 with sharpie to track </a:t>
            </a:r>
            <a:r>
              <a:rPr lang="en-US" sz="1400" err="1"/>
              <a:t>decon</a:t>
            </a:r>
            <a:r>
              <a:rPr lang="en-US" sz="1400"/>
              <a:t> cycles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Place in white paper bag with provider name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err="1"/>
              <a:t>Decon</a:t>
            </a:r>
            <a:r>
              <a:rPr lang="en-US" sz="1400"/>
              <a:t> exterior of UV-C box with CaviWipes1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Run </a:t>
            </a:r>
            <a:r>
              <a:rPr lang="en-US" sz="1400" err="1"/>
              <a:t>Lumin</a:t>
            </a:r>
            <a:r>
              <a:rPr lang="en-US" sz="1400"/>
              <a:t> through one cycle while empty to disinfect interior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2C632-9200-43FB-8721-294DAB431D28}"/>
              </a:ext>
            </a:extLst>
          </p:cNvPr>
          <p:cNvSpPr txBox="1"/>
          <p:nvPr/>
        </p:nvSpPr>
        <p:spPr>
          <a:xfrm>
            <a:off x="1597953" y="1076930"/>
            <a:ext cx="51815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Evaluate Respirator: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Obviously contaminated, showing wear, soiled?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Patient care (&lt;6 feet) during </a:t>
            </a:r>
            <a:r>
              <a:rPr lang="en-US" sz="1400" b="1"/>
              <a:t>Aerosol Generating Procedure</a:t>
            </a:r>
            <a:r>
              <a:rPr lang="en-US" sz="140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Greater than 48 hours of re-use on shift?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10 UV-C decontaminations?  </a:t>
            </a:r>
            <a:r>
              <a:rPr lang="en-US" sz="1400" b="1"/>
              <a:t>(Two 5 minute cycles = 1 </a:t>
            </a:r>
            <a:r>
              <a:rPr lang="en-US" sz="1400" b="1" err="1"/>
              <a:t>decon</a:t>
            </a:r>
            <a:r>
              <a:rPr lang="en-US" sz="1400" b="1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Fit or seal compromised?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B6DE84-9E2D-408F-9D1D-D1DFAF884573}"/>
              </a:ext>
            </a:extLst>
          </p:cNvPr>
          <p:cNvSpPr/>
          <p:nvPr/>
        </p:nvSpPr>
        <p:spPr>
          <a:xfrm>
            <a:off x="1577351" y="1068930"/>
            <a:ext cx="5181596" cy="13858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A2B748-F743-4BF9-A357-9E54F83182AC}"/>
              </a:ext>
            </a:extLst>
          </p:cNvPr>
          <p:cNvCxnSpPr>
            <a:cxnSpLocks/>
          </p:cNvCxnSpPr>
          <p:nvPr/>
        </p:nvCxnSpPr>
        <p:spPr>
          <a:xfrm>
            <a:off x="3931357" y="2469763"/>
            <a:ext cx="0" cy="3467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00576F-67E8-4D6C-8667-D2D77C528E9B}"/>
              </a:ext>
            </a:extLst>
          </p:cNvPr>
          <p:cNvCxnSpPr>
            <a:cxnSpLocks/>
          </p:cNvCxnSpPr>
          <p:nvPr/>
        </p:nvCxnSpPr>
        <p:spPr>
          <a:xfrm>
            <a:off x="2140657" y="2816544"/>
            <a:ext cx="3009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B03E820-C00B-43C5-8133-61DBE03B7F9B}"/>
              </a:ext>
            </a:extLst>
          </p:cNvPr>
          <p:cNvSpPr txBox="1"/>
          <p:nvPr/>
        </p:nvSpPr>
        <p:spPr>
          <a:xfrm>
            <a:off x="2765002" y="2485959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YES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DBB4B9-F1E9-4144-9599-B7DD62265514}"/>
              </a:ext>
            </a:extLst>
          </p:cNvPr>
          <p:cNvSpPr txBox="1"/>
          <p:nvPr/>
        </p:nvSpPr>
        <p:spPr>
          <a:xfrm>
            <a:off x="4383713" y="249425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B98F9E-2AD6-4716-A85D-F7A4D048C78D}"/>
              </a:ext>
            </a:extLst>
          </p:cNvPr>
          <p:cNvCxnSpPr/>
          <p:nvPr/>
        </p:nvCxnSpPr>
        <p:spPr>
          <a:xfrm>
            <a:off x="5150557" y="2816544"/>
            <a:ext cx="0" cy="2476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F9181A0-59DD-4262-9497-FE9370158E4E}"/>
              </a:ext>
            </a:extLst>
          </p:cNvPr>
          <p:cNvSpPr txBox="1"/>
          <p:nvPr/>
        </p:nvSpPr>
        <p:spPr>
          <a:xfrm>
            <a:off x="4283813" y="3064194"/>
            <a:ext cx="173348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Patient Contact?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66B761-94A5-4FB7-95B9-EB45393184E0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5150557" y="3433526"/>
            <a:ext cx="0" cy="4402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748C1C-A5F3-4A17-9364-C04C99D5EBDB}"/>
              </a:ext>
            </a:extLst>
          </p:cNvPr>
          <p:cNvCxnSpPr>
            <a:cxnSpLocks/>
          </p:cNvCxnSpPr>
          <p:nvPr/>
        </p:nvCxnSpPr>
        <p:spPr>
          <a:xfrm flipH="1">
            <a:off x="3417069" y="3873821"/>
            <a:ext cx="1733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4C41F96-8339-421E-AC1E-3F17059AE0F8}"/>
              </a:ext>
            </a:extLst>
          </p:cNvPr>
          <p:cNvCxnSpPr>
            <a:cxnSpLocks/>
          </p:cNvCxnSpPr>
          <p:nvPr/>
        </p:nvCxnSpPr>
        <p:spPr>
          <a:xfrm flipV="1">
            <a:off x="5150557" y="3873819"/>
            <a:ext cx="954365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A222A39-72CB-4986-A235-E3540AC9D411}"/>
              </a:ext>
            </a:extLst>
          </p:cNvPr>
          <p:cNvSpPr txBox="1"/>
          <p:nvPr/>
        </p:nvSpPr>
        <p:spPr>
          <a:xfrm>
            <a:off x="5504660" y="3555144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YES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0F453E-A6CD-4CC5-B4FA-962EAD32D5E5}"/>
              </a:ext>
            </a:extLst>
          </p:cNvPr>
          <p:cNvSpPr txBox="1"/>
          <p:nvPr/>
        </p:nvSpPr>
        <p:spPr>
          <a:xfrm>
            <a:off x="4334732" y="354146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0AABF3-27D4-4AAB-8D38-579912E23358}"/>
              </a:ext>
            </a:extLst>
          </p:cNvPr>
          <p:cNvSpPr txBox="1"/>
          <p:nvPr/>
        </p:nvSpPr>
        <p:spPr>
          <a:xfrm>
            <a:off x="4502427" y="4351092"/>
            <a:ext cx="220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Store in brown bag for UV-C </a:t>
            </a:r>
            <a:r>
              <a:rPr lang="en-US" err="1"/>
              <a:t>Decon</a:t>
            </a:r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453A41-49D4-4620-BE0A-597BCBBBEDAD}"/>
              </a:ext>
            </a:extLst>
          </p:cNvPr>
          <p:cNvSpPr txBox="1"/>
          <p:nvPr/>
        </p:nvSpPr>
        <p:spPr>
          <a:xfrm>
            <a:off x="2153200" y="4355192"/>
            <a:ext cx="1937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Store in white bag </a:t>
            </a:r>
          </a:p>
          <a:p>
            <a:r>
              <a:rPr lang="en-US"/>
              <a:t>for next call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9FC5B93-8E7B-4A38-86E7-52BDA7BD214F}"/>
              </a:ext>
            </a:extLst>
          </p:cNvPr>
          <p:cNvCxnSpPr>
            <a:cxnSpLocks/>
          </p:cNvCxnSpPr>
          <p:nvPr/>
        </p:nvCxnSpPr>
        <p:spPr>
          <a:xfrm>
            <a:off x="6104922" y="3883291"/>
            <a:ext cx="0" cy="4883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74D9BC-2D83-4136-A9EE-B66729E698A7}"/>
              </a:ext>
            </a:extLst>
          </p:cNvPr>
          <p:cNvCxnSpPr>
            <a:cxnSpLocks/>
          </p:cNvCxnSpPr>
          <p:nvPr/>
        </p:nvCxnSpPr>
        <p:spPr>
          <a:xfrm flipH="1">
            <a:off x="3415933" y="3879271"/>
            <a:ext cx="5640" cy="4759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760CD6A-CC64-4D75-8BA0-EB8734277A86}"/>
              </a:ext>
            </a:extLst>
          </p:cNvPr>
          <p:cNvSpPr/>
          <p:nvPr/>
        </p:nvSpPr>
        <p:spPr>
          <a:xfrm>
            <a:off x="2140657" y="4371633"/>
            <a:ext cx="1871836" cy="5948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030079C-251C-45F7-85D4-11026959701D}"/>
              </a:ext>
            </a:extLst>
          </p:cNvPr>
          <p:cNvSpPr/>
          <p:nvPr/>
        </p:nvSpPr>
        <p:spPr>
          <a:xfrm>
            <a:off x="4502427" y="4376808"/>
            <a:ext cx="2205181" cy="5896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C365E8-80B5-41AC-8BE5-AB8214C4CD61}"/>
              </a:ext>
            </a:extLst>
          </p:cNvPr>
          <p:cNvSpPr txBox="1"/>
          <p:nvPr/>
        </p:nvSpPr>
        <p:spPr>
          <a:xfrm>
            <a:off x="1963514" y="3278210"/>
            <a:ext cx="87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Discard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4FA6D8E-53F3-40FC-8381-40B961875340}"/>
              </a:ext>
            </a:extLst>
          </p:cNvPr>
          <p:cNvCxnSpPr/>
          <p:nvPr/>
        </p:nvCxnSpPr>
        <p:spPr>
          <a:xfrm>
            <a:off x="2140657" y="2816544"/>
            <a:ext cx="0" cy="4505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CC6D04AE-7624-47F2-9237-87BC39B4BA6C}"/>
              </a:ext>
            </a:extLst>
          </p:cNvPr>
          <p:cNvSpPr/>
          <p:nvPr/>
        </p:nvSpPr>
        <p:spPr>
          <a:xfrm>
            <a:off x="1694686" y="3266028"/>
            <a:ext cx="140473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3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FAC3B-0AF0-E143-B071-62F55BE2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3183" y="8753505"/>
            <a:ext cx="1543050" cy="486833"/>
          </a:xfrm>
        </p:spPr>
        <p:txBody>
          <a:bodyPr/>
          <a:lstStyle/>
          <a:p>
            <a:fld id="{CD1CB362-FDF9-EC4D-B084-1AC916796156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A2AC5-819E-9B4F-A05C-569EBB00319D}"/>
              </a:ext>
            </a:extLst>
          </p:cNvPr>
          <p:cNvSpPr txBox="1"/>
          <p:nvPr/>
        </p:nvSpPr>
        <p:spPr>
          <a:xfrm>
            <a:off x="2802392" y="-14925"/>
            <a:ext cx="2495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July 30 – August 13, 2020</a:t>
            </a:r>
          </a:p>
          <a:p>
            <a:pPr algn="ctr"/>
            <a:endParaRPr lang="en-US" sz="1400" b="1" dirty="0">
              <a:solidFill>
                <a:schemeClr val="accent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C511E-628D-FE4A-BE81-77D5E3998CE7}"/>
              </a:ext>
            </a:extLst>
          </p:cNvPr>
          <p:cNvSpPr txBox="1"/>
          <p:nvPr/>
        </p:nvSpPr>
        <p:spPr>
          <a:xfrm>
            <a:off x="5314122" y="0"/>
            <a:ext cx="1543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Subject to Change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96AEA41-C4CB-574C-A6D8-153ABFB3C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396487"/>
              </p:ext>
            </p:extLst>
          </p:nvPr>
        </p:nvGraphicFramePr>
        <p:xfrm>
          <a:off x="-2" y="331759"/>
          <a:ext cx="1404732" cy="82357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732">
                  <a:extLst>
                    <a:ext uri="{9D8B030D-6E8A-4147-A177-3AD203B41FA5}">
                      <a16:colId xmlns:a16="http://schemas.microsoft.com/office/drawing/2014/main" val="3921577720"/>
                    </a:ext>
                  </a:extLst>
                </a:gridCol>
              </a:tblGrid>
              <a:tr h="480602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COVID-19 Best Practices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8719601"/>
                  </a:ext>
                </a:extLst>
              </a:tr>
              <a:tr h="604628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Station/Crew Protective Measures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953531"/>
                  </a:ext>
                </a:extLst>
              </a:tr>
              <a:tr h="26355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5939464"/>
                  </a:ext>
                </a:extLst>
              </a:tr>
              <a:tr h="286811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Response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0080271"/>
                  </a:ext>
                </a:extLst>
              </a:tr>
              <a:tr h="26355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Department PPE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8024458"/>
                  </a:ext>
                </a:extLst>
              </a:tr>
              <a:tr h="26355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9109889"/>
                  </a:ext>
                </a:extLst>
              </a:tr>
              <a:tr h="26355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Aerosol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9485018"/>
                  </a:ext>
                </a:extLst>
              </a:tr>
              <a:tr h="26355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en-US" sz="1100" baseline="-250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– Airway Mgt.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485066"/>
                  </a:ext>
                </a:extLst>
              </a:tr>
              <a:tr h="26355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7333269"/>
                  </a:ext>
                </a:extLst>
              </a:tr>
              <a:tr h="26355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Notify Hospital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376884"/>
                  </a:ext>
                </a:extLst>
              </a:tr>
              <a:tr h="286811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Decontamination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677753"/>
                  </a:ext>
                </a:extLst>
              </a:tr>
              <a:tr h="604628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909529"/>
                  </a:ext>
                </a:extLst>
              </a:tr>
              <a:tr h="604628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Non-transport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372871"/>
                  </a:ext>
                </a:extLst>
              </a:tr>
              <a:tr h="43409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 Unit Decon 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4622348"/>
                  </a:ext>
                </a:extLst>
              </a:tr>
              <a:tr h="347415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Preservation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7479188"/>
                  </a:ext>
                </a:extLst>
              </a:tr>
              <a:tr h="347415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Conservation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2864197"/>
                  </a:ext>
                </a:extLst>
              </a:tr>
              <a:tr h="434092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UV-C N-95 Mask Disinfection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8020988"/>
                  </a:ext>
                </a:extLst>
              </a:tr>
              <a:tr h="480602">
                <a:tc>
                  <a:txBody>
                    <a:bodyPr/>
                    <a:lstStyle/>
                    <a:p>
                      <a:r>
                        <a:rPr lang="en-US" sz="1250" b="1">
                          <a:solidFill>
                            <a:schemeClr val="tx1"/>
                          </a:solidFill>
                        </a:rPr>
                        <a:t>Station Safety &amp; Sick Personnel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500912"/>
                  </a:ext>
                </a:extLst>
              </a:tr>
              <a:tr h="26355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Workflow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266474"/>
                  </a:ext>
                </a:extLst>
              </a:tr>
              <a:tr h="347415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BC Algorithm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4537106"/>
                  </a:ext>
                </a:extLst>
              </a:tr>
              <a:tr h="43409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14-Day Symptom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9086480"/>
                  </a:ext>
                </a:extLst>
              </a:tr>
              <a:tr h="43409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Daily Shift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73433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B22B950-81D9-2B40-B1C8-77D4CE355064}"/>
              </a:ext>
            </a:extLst>
          </p:cNvPr>
          <p:cNvSpPr txBox="1"/>
          <p:nvPr/>
        </p:nvSpPr>
        <p:spPr>
          <a:xfrm>
            <a:off x="1563757" y="331759"/>
            <a:ext cx="5181599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/>
              <a:t>BC: Sick Employee Workflow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69A6EE-4285-D24D-BE86-081BF2EEE7E1}"/>
              </a:ext>
            </a:extLst>
          </p:cNvPr>
          <p:cNvSpPr txBox="1"/>
          <p:nvPr/>
        </p:nvSpPr>
        <p:spPr>
          <a:xfrm>
            <a:off x="3692531" y="953321"/>
            <a:ext cx="917354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Employee is sick: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2C63E2-61AC-3A42-9DBB-BAB38CFFCD47}"/>
              </a:ext>
            </a:extLst>
          </p:cNvPr>
          <p:cNvCxnSpPr>
            <a:cxnSpLocks/>
          </p:cNvCxnSpPr>
          <p:nvPr/>
        </p:nvCxnSpPr>
        <p:spPr>
          <a:xfrm>
            <a:off x="3821399" y="1384208"/>
            <a:ext cx="0" cy="3477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9A236A3-3126-4144-A470-81CBA7BD4C4F}"/>
              </a:ext>
            </a:extLst>
          </p:cNvPr>
          <p:cNvSpPr txBox="1"/>
          <p:nvPr/>
        </p:nvSpPr>
        <p:spPr>
          <a:xfrm>
            <a:off x="2972775" y="1449015"/>
            <a:ext cx="660762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On Duty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E36F82D-2129-E949-896D-11D80DCCEB1F}"/>
              </a:ext>
            </a:extLst>
          </p:cNvPr>
          <p:cNvCxnSpPr>
            <a:cxnSpLocks/>
          </p:cNvCxnSpPr>
          <p:nvPr/>
        </p:nvCxnSpPr>
        <p:spPr>
          <a:xfrm flipH="1">
            <a:off x="2784913" y="1731979"/>
            <a:ext cx="103648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6D9C317-27CE-3F40-AB44-1D83D25B3B36}"/>
              </a:ext>
            </a:extLst>
          </p:cNvPr>
          <p:cNvCxnSpPr>
            <a:cxnSpLocks/>
          </p:cNvCxnSpPr>
          <p:nvPr/>
        </p:nvCxnSpPr>
        <p:spPr>
          <a:xfrm>
            <a:off x="4458876" y="1718018"/>
            <a:ext cx="8552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7FDEB97-B715-5242-BD3A-F18CA83B1B1E}"/>
              </a:ext>
            </a:extLst>
          </p:cNvPr>
          <p:cNvSpPr txBox="1"/>
          <p:nvPr/>
        </p:nvSpPr>
        <p:spPr>
          <a:xfrm>
            <a:off x="4639464" y="1460171"/>
            <a:ext cx="708386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Off Duty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8425AD-123F-594B-983E-19D8252E8E34}"/>
              </a:ext>
            </a:extLst>
          </p:cNvPr>
          <p:cNvSpPr txBox="1"/>
          <p:nvPr/>
        </p:nvSpPr>
        <p:spPr>
          <a:xfrm>
            <a:off x="4252601" y="3510514"/>
            <a:ext cx="1446020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COVID-19-like symptoms?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455AF4-DF18-EF47-8363-2C9DA475F828}"/>
              </a:ext>
            </a:extLst>
          </p:cNvPr>
          <p:cNvSpPr txBox="1"/>
          <p:nvPr/>
        </p:nvSpPr>
        <p:spPr>
          <a:xfrm>
            <a:off x="5319100" y="1464364"/>
            <a:ext cx="673037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Contact BC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230679-8462-5747-9BD3-FA40ADAD7CBF}"/>
              </a:ext>
            </a:extLst>
          </p:cNvPr>
          <p:cNvSpPr txBox="1"/>
          <p:nvPr/>
        </p:nvSpPr>
        <p:spPr>
          <a:xfrm>
            <a:off x="4252601" y="2871244"/>
            <a:ext cx="1403018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BC Complete: BC Sick Employee Algorithm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86CD287-5D89-9046-9162-56482891758F}"/>
              </a:ext>
            </a:extLst>
          </p:cNvPr>
          <p:cNvSpPr txBox="1"/>
          <p:nvPr/>
        </p:nvSpPr>
        <p:spPr>
          <a:xfrm>
            <a:off x="1662888" y="1286621"/>
            <a:ext cx="1139504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Employee: Put on surgical mask, separate from crew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4332B9-C41A-F24C-B6A7-88D29F07643A}"/>
              </a:ext>
            </a:extLst>
          </p:cNvPr>
          <p:cNvSpPr txBox="1"/>
          <p:nvPr/>
        </p:nvSpPr>
        <p:spPr>
          <a:xfrm>
            <a:off x="1869311" y="2250702"/>
            <a:ext cx="673037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Notify Captain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F883B6B-6B59-4742-8CB8-9524A2A15900}"/>
              </a:ext>
            </a:extLst>
          </p:cNvPr>
          <p:cNvCxnSpPr>
            <a:cxnSpLocks/>
          </p:cNvCxnSpPr>
          <p:nvPr/>
        </p:nvCxnSpPr>
        <p:spPr>
          <a:xfrm>
            <a:off x="4446866" y="1384208"/>
            <a:ext cx="0" cy="3477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8CB210A-FF2F-1D4F-9CC2-088ADE34C2E4}"/>
              </a:ext>
            </a:extLst>
          </p:cNvPr>
          <p:cNvSpPr txBox="1"/>
          <p:nvPr/>
        </p:nvSpPr>
        <p:spPr>
          <a:xfrm>
            <a:off x="1856828" y="2881516"/>
            <a:ext cx="673037" cy="4308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Contact BC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A5A9CC3-01B4-2B48-B7C6-85E461FFCEA7}"/>
              </a:ext>
            </a:extLst>
          </p:cNvPr>
          <p:cNvCxnSpPr>
            <a:cxnSpLocks/>
            <a:stCxn id="42" idx="3"/>
            <a:endCxn id="33" idx="1"/>
          </p:cNvCxnSpPr>
          <p:nvPr/>
        </p:nvCxnSpPr>
        <p:spPr>
          <a:xfrm flipV="1">
            <a:off x="2529865" y="3086688"/>
            <a:ext cx="1722736" cy="102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BD6E273-BDFC-9944-B104-EDE70E6DDB66}"/>
              </a:ext>
            </a:extLst>
          </p:cNvPr>
          <p:cNvCxnSpPr>
            <a:cxnSpLocks/>
          </p:cNvCxnSpPr>
          <p:nvPr/>
        </p:nvCxnSpPr>
        <p:spPr>
          <a:xfrm>
            <a:off x="2193346" y="2677380"/>
            <a:ext cx="0" cy="1965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120D172-D7F5-F34C-A35E-B168389F34FB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 flipH="1">
            <a:off x="4954110" y="1895251"/>
            <a:ext cx="701509" cy="9759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699188A-6250-8445-A55B-A6DFB4ABA612}"/>
              </a:ext>
            </a:extLst>
          </p:cNvPr>
          <p:cNvSpPr txBox="1"/>
          <p:nvPr/>
        </p:nvSpPr>
        <p:spPr>
          <a:xfrm>
            <a:off x="4969039" y="4941760"/>
            <a:ext cx="1486342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Employee email: </a:t>
            </a:r>
            <a:r>
              <a:rPr lang="en-US" sz="1100">
                <a:hlinkClick r:id="rId3"/>
              </a:rPr>
              <a:t>HR@southsnofire.org</a:t>
            </a:r>
            <a:r>
              <a:rPr lang="en-US" sz="1100"/>
              <a:t> BC’s roster as sick employee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14A8480-449D-6042-B1E9-0433D5DD0C0A}"/>
              </a:ext>
            </a:extLst>
          </p:cNvPr>
          <p:cNvSpPr txBox="1"/>
          <p:nvPr/>
        </p:nvSpPr>
        <p:spPr>
          <a:xfrm>
            <a:off x="1683909" y="3527847"/>
            <a:ext cx="1288866" cy="9387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BC: Ensure On-duty Illness (OSHA 301) and ESO PCR completed on employee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EBFC483-D2E1-E049-8590-B0882C812324}"/>
              </a:ext>
            </a:extLst>
          </p:cNvPr>
          <p:cNvCxnSpPr>
            <a:cxnSpLocks/>
          </p:cNvCxnSpPr>
          <p:nvPr/>
        </p:nvCxnSpPr>
        <p:spPr>
          <a:xfrm>
            <a:off x="2199324" y="2047920"/>
            <a:ext cx="0" cy="1965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08454CB-6F3D-7C4D-B931-E9F79D8E9852}"/>
              </a:ext>
            </a:extLst>
          </p:cNvPr>
          <p:cNvCxnSpPr>
            <a:cxnSpLocks/>
          </p:cNvCxnSpPr>
          <p:nvPr/>
        </p:nvCxnSpPr>
        <p:spPr>
          <a:xfrm>
            <a:off x="2193346" y="3312403"/>
            <a:ext cx="0" cy="1965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2361194-5887-1C4F-AEF6-108BB4E0D8B9}"/>
              </a:ext>
            </a:extLst>
          </p:cNvPr>
          <p:cNvCxnSpPr>
            <a:cxnSpLocks/>
          </p:cNvCxnSpPr>
          <p:nvPr/>
        </p:nvCxnSpPr>
        <p:spPr>
          <a:xfrm>
            <a:off x="4975611" y="3313926"/>
            <a:ext cx="0" cy="1965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2814EBCF-1121-2C40-937E-F733F06B7301}"/>
              </a:ext>
            </a:extLst>
          </p:cNvPr>
          <p:cNvSpPr txBox="1"/>
          <p:nvPr/>
        </p:nvSpPr>
        <p:spPr>
          <a:xfrm>
            <a:off x="3328855" y="4026280"/>
            <a:ext cx="1004887" cy="7848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BC: Send employee home </a:t>
            </a:r>
          </a:p>
          <a:p>
            <a:pPr algn="ctr"/>
            <a:r>
              <a:rPr lang="en-US" sz="900" dirty="0"/>
              <a:t>(if on-duty) and roster as Sick Pending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D1BADB0-3594-B94B-B7DB-FA5520F919A1}"/>
              </a:ext>
            </a:extLst>
          </p:cNvPr>
          <p:cNvSpPr txBox="1"/>
          <p:nvPr/>
        </p:nvSpPr>
        <p:spPr>
          <a:xfrm>
            <a:off x="3210980" y="5077224"/>
            <a:ext cx="1240635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Employee: Contact MSO Keene at</a:t>
            </a:r>
          </a:p>
          <a:p>
            <a:pPr algn="ctr"/>
            <a:r>
              <a:rPr lang="en-US" sz="800" dirty="0"/>
              <a:t>425.754.1740 or</a:t>
            </a:r>
          </a:p>
          <a:p>
            <a:pPr algn="ctr"/>
            <a:r>
              <a:rPr lang="en-US" sz="800" dirty="0"/>
              <a:t>MSO Ford at 425.512.3974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DADF075-45D8-FE4A-BCD2-7E9B615D206D}"/>
              </a:ext>
            </a:extLst>
          </p:cNvPr>
          <p:cNvSpPr txBox="1"/>
          <p:nvPr/>
        </p:nvSpPr>
        <p:spPr>
          <a:xfrm>
            <a:off x="3215139" y="6714796"/>
            <a:ext cx="121252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SCF MSO: Arrange immediate COVID-19 Testing</a:t>
            </a:r>
          </a:p>
          <a:p>
            <a:pPr algn="ctr"/>
            <a:endParaRPr lang="en-US" sz="8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F592711-A679-D84F-B619-820B02815C74}"/>
              </a:ext>
            </a:extLst>
          </p:cNvPr>
          <p:cNvSpPr txBox="1"/>
          <p:nvPr/>
        </p:nvSpPr>
        <p:spPr>
          <a:xfrm>
            <a:off x="3122632" y="6165283"/>
            <a:ext cx="1348254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SCF MSO: Complete Illness Report Form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6F31391-5F7C-2A4D-B161-07B8F56ACA3E}"/>
              </a:ext>
            </a:extLst>
          </p:cNvPr>
          <p:cNvCxnSpPr>
            <a:cxnSpLocks/>
          </p:cNvCxnSpPr>
          <p:nvPr/>
        </p:nvCxnSpPr>
        <p:spPr>
          <a:xfrm>
            <a:off x="6074708" y="3705811"/>
            <a:ext cx="0" cy="2921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B6DB4F3-8813-FE4A-88BA-E2838408DB9F}"/>
              </a:ext>
            </a:extLst>
          </p:cNvPr>
          <p:cNvCxnSpPr>
            <a:cxnSpLocks/>
          </p:cNvCxnSpPr>
          <p:nvPr/>
        </p:nvCxnSpPr>
        <p:spPr>
          <a:xfrm>
            <a:off x="1480612" y="5987444"/>
            <a:ext cx="5205167" cy="0"/>
          </a:xfrm>
          <a:prstGeom prst="line">
            <a:avLst/>
          </a:prstGeom>
          <a:ln w="28575">
            <a:solidFill>
              <a:srgbClr val="9437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B5EDE69-2FD3-394D-8C47-1857866ACA17}"/>
              </a:ext>
            </a:extLst>
          </p:cNvPr>
          <p:cNvCxnSpPr>
            <a:cxnSpLocks/>
          </p:cNvCxnSpPr>
          <p:nvPr/>
        </p:nvCxnSpPr>
        <p:spPr>
          <a:xfrm>
            <a:off x="3872914" y="3708989"/>
            <a:ext cx="376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AD6FE72-2CE4-6F44-B4EC-EFB31ADAB36C}"/>
              </a:ext>
            </a:extLst>
          </p:cNvPr>
          <p:cNvSpPr txBox="1"/>
          <p:nvPr/>
        </p:nvSpPr>
        <p:spPr>
          <a:xfrm>
            <a:off x="3862928" y="3496017"/>
            <a:ext cx="376084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/>
              <a:t>Yes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E62AC40-F55B-144D-BA76-DC1E73A3F1A3}"/>
              </a:ext>
            </a:extLst>
          </p:cNvPr>
          <p:cNvSpPr txBox="1"/>
          <p:nvPr/>
        </p:nvSpPr>
        <p:spPr>
          <a:xfrm>
            <a:off x="5712210" y="3497063"/>
            <a:ext cx="444504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100"/>
              <a:t>No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AE9DD08-44E5-FD47-BFB6-5314F0699B55}"/>
              </a:ext>
            </a:extLst>
          </p:cNvPr>
          <p:cNvCxnSpPr>
            <a:cxnSpLocks/>
          </p:cNvCxnSpPr>
          <p:nvPr/>
        </p:nvCxnSpPr>
        <p:spPr>
          <a:xfrm>
            <a:off x="5698621" y="3705811"/>
            <a:ext cx="376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97D753B-B146-0648-9687-D3FA9901DEBF}"/>
              </a:ext>
            </a:extLst>
          </p:cNvPr>
          <p:cNvCxnSpPr>
            <a:cxnSpLocks/>
          </p:cNvCxnSpPr>
          <p:nvPr/>
        </p:nvCxnSpPr>
        <p:spPr>
          <a:xfrm>
            <a:off x="3872914" y="3705811"/>
            <a:ext cx="0" cy="2921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5E8AE8B-075D-BB42-B2C3-88550F9C5258}"/>
              </a:ext>
            </a:extLst>
          </p:cNvPr>
          <p:cNvCxnSpPr>
            <a:cxnSpLocks/>
            <a:stCxn id="63" idx="2"/>
          </p:cNvCxnSpPr>
          <p:nvPr/>
        </p:nvCxnSpPr>
        <p:spPr>
          <a:xfrm>
            <a:off x="3831299" y="4811110"/>
            <a:ext cx="0" cy="2369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8AFE2BC-163F-D240-B9C6-B6253DB52225}"/>
              </a:ext>
            </a:extLst>
          </p:cNvPr>
          <p:cNvCxnSpPr>
            <a:cxnSpLocks/>
            <a:stCxn id="64" idx="2"/>
          </p:cNvCxnSpPr>
          <p:nvPr/>
        </p:nvCxnSpPr>
        <p:spPr>
          <a:xfrm flipH="1">
            <a:off x="3827722" y="5785110"/>
            <a:ext cx="3576" cy="3654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D44534E9-7CEB-A04A-B382-EBC59BE462DC}"/>
              </a:ext>
            </a:extLst>
          </p:cNvPr>
          <p:cNvCxnSpPr>
            <a:cxnSpLocks/>
          </p:cNvCxnSpPr>
          <p:nvPr/>
        </p:nvCxnSpPr>
        <p:spPr>
          <a:xfrm>
            <a:off x="3831579" y="6519355"/>
            <a:ext cx="0" cy="1965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74FFE9C-2C1A-7043-9819-58CB6E3B5182}"/>
              </a:ext>
            </a:extLst>
          </p:cNvPr>
          <p:cNvCxnSpPr>
            <a:cxnSpLocks/>
          </p:cNvCxnSpPr>
          <p:nvPr/>
        </p:nvCxnSpPr>
        <p:spPr>
          <a:xfrm>
            <a:off x="3836882" y="7299571"/>
            <a:ext cx="0" cy="2109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FEF7986D-3973-1D4E-BD93-15AC680A59B4}"/>
              </a:ext>
            </a:extLst>
          </p:cNvPr>
          <p:cNvSpPr txBox="1"/>
          <p:nvPr/>
        </p:nvSpPr>
        <p:spPr>
          <a:xfrm>
            <a:off x="1608252" y="7461524"/>
            <a:ext cx="1384031" cy="10618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Return to work 10 days from symptom start, 24 hours fever-free, and symptoms resolved. </a:t>
            </a:r>
            <a:r>
              <a:rPr lang="en-US" sz="900" dirty="0">
                <a:highlight>
                  <a:srgbClr val="FFFF00"/>
                </a:highlight>
              </a:rPr>
              <a:t>Follow current department guidelines for RTW eligibility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0B581BD-3736-D349-A5E4-0C75CF3DA78C}"/>
              </a:ext>
            </a:extLst>
          </p:cNvPr>
          <p:cNvSpPr txBox="1"/>
          <p:nvPr/>
        </p:nvSpPr>
        <p:spPr>
          <a:xfrm>
            <a:off x="3195805" y="7522743"/>
            <a:ext cx="1384031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SCF MSO: Update HR Tracking</a:t>
            </a:r>
          </a:p>
        </p:txBody>
      </p:sp>
      <p:sp>
        <p:nvSpPr>
          <p:cNvPr id="142" name="Up Arrow 141">
            <a:extLst>
              <a:ext uri="{FF2B5EF4-FFF2-40B4-BE49-F238E27FC236}">
                <a16:creationId xmlns:a16="http://schemas.microsoft.com/office/drawing/2014/main" id="{4FB15029-2F36-E647-9F5B-E7C6B68FC3AC}"/>
              </a:ext>
            </a:extLst>
          </p:cNvPr>
          <p:cNvSpPr/>
          <p:nvPr/>
        </p:nvSpPr>
        <p:spPr>
          <a:xfrm>
            <a:off x="1617037" y="4782674"/>
            <a:ext cx="97855" cy="887321"/>
          </a:xfrm>
          <a:prstGeom prst="upArrow">
            <a:avLst/>
          </a:prstGeom>
          <a:solidFill>
            <a:srgbClr val="9437FF"/>
          </a:solidFill>
          <a:ln w="6350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B7034B7-B6D0-604E-8BD1-9D3D82A42E4B}"/>
              </a:ext>
            </a:extLst>
          </p:cNvPr>
          <p:cNvSpPr txBox="1"/>
          <p:nvPr/>
        </p:nvSpPr>
        <p:spPr>
          <a:xfrm>
            <a:off x="1475387" y="5654394"/>
            <a:ext cx="38115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/>
              <a:t>BC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FFCD5E2-0A8D-1C4C-B737-F9E8EAEDC3E2}"/>
              </a:ext>
            </a:extLst>
          </p:cNvPr>
          <p:cNvSpPr txBox="1"/>
          <p:nvPr/>
        </p:nvSpPr>
        <p:spPr>
          <a:xfrm>
            <a:off x="1382926" y="6032230"/>
            <a:ext cx="81042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/>
              <a:t>MSO/HR</a:t>
            </a:r>
          </a:p>
        </p:txBody>
      </p:sp>
      <p:sp>
        <p:nvSpPr>
          <p:cNvPr id="162" name="Up Arrow 161">
            <a:extLst>
              <a:ext uri="{FF2B5EF4-FFF2-40B4-BE49-F238E27FC236}">
                <a16:creationId xmlns:a16="http://schemas.microsoft.com/office/drawing/2014/main" id="{D315C9EE-FD1B-DA49-9ABA-A19C6A6C9B8F}"/>
              </a:ext>
            </a:extLst>
          </p:cNvPr>
          <p:cNvSpPr/>
          <p:nvPr/>
        </p:nvSpPr>
        <p:spPr>
          <a:xfrm rot="10800000">
            <a:off x="1622040" y="6316923"/>
            <a:ext cx="98390" cy="887321"/>
          </a:xfrm>
          <a:prstGeom prst="upArrow">
            <a:avLst/>
          </a:prstGeom>
          <a:solidFill>
            <a:srgbClr val="9437FF"/>
          </a:solidFill>
          <a:ln w="6350">
            <a:solidFill>
              <a:srgbClr val="943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70C9AFB-3D59-4FC0-9054-8CA71651A801}"/>
              </a:ext>
            </a:extLst>
          </p:cNvPr>
          <p:cNvSpPr txBox="1"/>
          <p:nvPr/>
        </p:nvSpPr>
        <p:spPr>
          <a:xfrm>
            <a:off x="5717133" y="4006588"/>
            <a:ext cx="758257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BC: Send employee home </a:t>
            </a:r>
          </a:p>
          <a:p>
            <a:pPr algn="ctr"/>
            <a:r>
              <a:rPr lang="en-US" sz="900" dirty="0"/>
              <a:t>(if on-duty)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6ECCDEC-6874-4C1F-8220-F1A4372D28DC}"/>
              </a:ext>
            </a:extLst>
          </p:cNvPr>
          <p:cNvCxnSpPr>
            <a:cxnSpLocks/>
            <a:stCxn id="65" idx="2"/>
          </p:cNvCxnSpPr>
          <p:nvPr/>
        </p:nvCxnSpPr>
        <p:spPr>
          <a:xfrm flipH="1">
            <a:off x="6091734" y="4652919"/>
            <a:ext cx="4528" cy="2692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64EEF93-C82E-4725-AF57-8A7CA826D4D6}"/>
              </a:ext>
            </a:extLst>
          </p:cNvPr>
          <p:cNvSpPr txBox="1"/>
          <p:nvPr/>
        </p:nvSpPr>
        <p:spPr>
          <a:xfrm>
            <a:off x="1856541" y="4743450"/>
            <a:ext cx="1116181" cy="7848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BC: Ensure immediate deep cleaning and disinfection of station occurs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9B23F4-2ED2-457E-A653-FC6C88D7B3AF}"/>
              </a:ext>
            </a:extLst>
          </p:cNvPr>
          <p:cNvCxnSpPr>
            <a:cxnSpLocks/>
            <a:stCxn id="53" idx="2"/>
          </p:cNvCxnSpPr>
          <p:nvPr/>
        </p:nvCxnSpPr>
        <p:spPr>
          <a:xfrm flipH="1">
            <a:off x="2324102" y="4466566"/>
            <a:ext cx="4240" cy="27624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7ACBAB2-E0B9-4399-A08A-6621BD078F50}"/>
              </a:ext>
            </a:extLst>
          </p:cNvPr>
          <p:cNvSpPr txBox="1"/>
          <p:nvPr/>
        </p:nvSpPr>
        <p:spPr>
          <a:xfrm>
            <a:off x="3058958" y="8076974"/>
            <a:ext cx="2446504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dirty="0"/>
              <a:t>SCF MSO: Initiate exposure determination</a:t>
            </a:r>
          </a:p>
          <a:p>
            <a:r>
              <a:rPr lang="en-US" sz="800" dirty="0"/>
              <a:t>investigation for crews (with possible close contact </a:t>
            </a:r>
          </a:p>
          <a:p>
            <a:r>
              <a:rPr lang="en-US" sz="800" dirty="0"/>
              <a:t>with sick employee) and needed quarantine measures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2B6E19-2D8F-45C6-ABDE-4301324F9837}"/>
              </a:ext>
            </a:extLst>
          </p:cNvPr>
          <p:cNvCxnSpPr>
            <a:cxnSpLocks/>
          </p:cNvCxnSpPr>
          <p:nvPr/>
        </p:nvCxnSpPr>
        <p:spPr>
          <a:xfrm>
            <a:off x="3841644" y="7861297"/>
            <a:ext cx="0" cy="1950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6E5868-2F5D-4A28-BC3D-2808254489B5}"/>
              </a:ext>
            </a:extLst>
          </p:cNvPr>
          <p:cNvCxnSpPr>
            <a:cxnSpLocks/>
          </p:cNvCxnSpPr>
          <p:nvPr/>
        </p:nvCxnSpPr>
        <p:spPr>
          <a:xfrm flipH="1">
            <a:off x="2300267" y="6503837"/>
            <a:ext cx="822365" cy="8765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0636D6D-5245-45BD-8FFF-4DCF827AF4E4}"/>
              </a:ext>
            </a:extLst>
          </p:cNvPr>
          <p:cNvSpPr txBox="1"/>
          <p:nvPr/>
        </p:nvSpPr>
        <p:spPr>
          <a:xfrm>
            <a:off x="4993657" y="6425692"/>
            <a:ext cx="1542991" cy="461665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King County: </a:t>
            </a:r>
          </a:p>
          <a:p>
            <a:r>
              <a:rPr lang="en-US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https://redcap.iths.org/surveys/?s=84N479AHEE</a:t>
            </a:r>
            <a:endParaRPr lang="en-US" sz="8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EB33668-9E53-4F2B-A621-AA72F2AA880C}"/>
              </a:ext>
            </a:extLst>
          </p:cNvPr>
          <p:cNvSpPr txBox="1"/>
          <p:nvPr/>
        </p:nvSpPr>
        <p:spPr>
          <a:xfrm>
            <a:off x="4995707" y="7029450"/>
            <a:ext cx="1638389" cy="461665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UW Medicine:</a:t>
            </a:r>
          </a:p>
          <a:p>
            <a:r>
              <a:rPr lang="en-US" sz="800" dirty="0"/>
              <a:t>https://www.uwmedicine.org/services/virtual-clinic</a:t>
            </a:r>
          </a:p>
        </p:txBody>
      </p:sp>
      <p:sp>
        <p:nvSpPr>
          <p:cNvPr id="72" name="Left Brace 71">
            <a:extLst>
              <a:ext uri="{FF2B5EF4-FFF2-40B4-BE49-F238E27FC236}">
                <a16:creationId xmlns:a16="http://schemas.microsoft.com/office/drawing/2014/main" id="{9337C489-4188-4922-AC4F-6601B632B1BF}"/>
              </a:ext>
            </a:extLst>
          </p:cNvPr>
          <p:cNvSpPr/>
          <p:nvPr/>
        </p:nvSpPr>
        <p:spPr>
          <a:xfrm>
            <a:off x="4495033" y="6684029"/>
            <a:ext cx="455376" cy="584776"/>
          </a:xfrm>
          <a:prstGeom prst="leftBrac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DCBB99-3FFA-4EBE-879E-3D6FDBC82036}"/>
              </a:ext>
            </a:extLst>
          </p:cNvPr>
          <p:cNvSpPr txBox="1"/>
          <p:nvPr/>
        </p:nvSpPr>
        <p:spPr>
          <a:xfrm>
            <a:off x="4571727" y="4226513"/>
            <a:ext cx="92019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Employee should</a:t>
            </a:r>
          </a:p>
          <a:p>
            <a:r>
              <a:rPr lang="en-US" sz="800" dirty="0"/>
              <a:t>follow home isolation guidelines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E72B483-788E-4B08-9807-7A4D76ECF6C6}"/>
              </a:ext>
            </a:extLst>
          </p:cNvPr>
          <p:cNvCxnSpPr>
            <a:cxnSpLocks/>
            <a:stCxn id="63" idx="3"/>
          </p:cNvCxnSpPr>
          <p:nvPr/>
        </p:nvCxnSpPr>
        <p:spPr>
          <a:xfrm flipV="1">
            <a:off x="4333742" y="4411394"/>
            <a:ext cx="225215" cy="73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960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C65E0DC-8C5B-F34A-B715-1ACB53FE7B0A}"/>
              </a:ext>
            </a:extLst>
          </p:cNvPr>
          <p:cNvSpPr txBox="1"/>
          <p:nvPr/>
        </p:nvSpPr>
        <p:spPr>
          <a:xfrm>
            <a:off x="1908131" y="1685821"/>
            <a:ext cx="4837225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>
              <a:spcBef>
                <a:spcPts val="300"/>
              </a:spcBef>
            </a:pPr>
            <a:r>
              <a:rPr lang="en-US" sz="1200"/>
              <a:t>Fever</a:t>
            </a:r>
          </a:p>
          <a:p>
            <a:pPr marL="576263">
              <a:spcBef>
                <a:spcPts val="300"/>
              </a:spcBef>
            </a:pPr>
            <a:r>
              <a:rPr lang="en-US" sz="1200"/>
              <a:t>if “Yes”, what is it: _________</a:t>
            </a:r>
          </a:p>
          <a:p>
            <a:pPr marL="346075">
              <a:spcBef>
                <a:spcPts val="400"/>
              </a:spcBef>
            </a:pPr>
            <a:r>
              <a:rPr lang="en-US" sz="1200"/>
              <a:t>Any sign of respiratory illness (sore throat, congestion, etc.)</a:t>
            </a:r>
          </a:p>
          <a:p>
            <a:pPr marL="346075">
              <a:spcBef>
                <a:spcPts val="400"/>
              </a:spcBef>
            </a:pPr>
            <a:r>
              <a:rPr lang="en-US" sz="1200"/>
              <a:t>Cough</a:t>
            </a:r>
          </a:p>
          <a:p>
            <a:pPr marL="346075">
              <a:spcBef>
                <a:spcPts val="400"/>
              </a:spcBef>
            </a:pPr>
            <a:r>
              <a:rPr lang="en-US" sz="1200"/>
              <a:t>Shortness of breath/difficulty breathing</a:t>
            </a:r>
          </a:p>
          <a:p>
            <a:pPr marL="346075">
              <a:spcBef>
                <a:spcPts val="400"/>
              </a:spcBef>
            </a:pPr>
            <a:r>
              <a:rPr lang="en-US" sz="1200"/>
              <a:t>Fatigue or body aches</a:t>
            </a:r>
          </a:p>
          <a:p>
            <a:pPr marL="346075">
              <a:spcBef>
                <a:spcPts val="400"/>
              </a:spcBef>
            </a:pPr>
            <a:r>
              <a:rPr lang="en-US" sz="1200"/>
              <a:t>New loss of taste or smell</a:t>
            </a:r>
          </a:p>
          <a:p>
            <a:pPr marL="346075">
              <a:spcBef>
                <a:spcPts val="400"/>
              </a:spcBef>
            </a:pPr>
            <a:r>
              <a:rPr lang="en-US" sz="1200"/>
              <a:t>Nausea, vomiting or diarrhea</a:t>
            </a:r>
          </a:p>
          <a:p>
            <a:pPr marL="346075">
              <a:spcBef>
                <a:spcPts val="400"/>
              </a:spcBef>
            </a:pPr>
            <a:r>
              <a:rPr lang="en-US" sz="1200"/>
              <a:t>Recent contact with known COVID-19 positive person without wearing </a:t>
            </a:r>
            <a:r>
              <a:rPr lang="en-US" sz="1200" b="1"/>
              <a:t>FULL </a:t>
            </a:r>
            <a:r>
              <a:rPr lang="en-US" sz="1200"/>
              <a:t>PPE</a:t>
            </a:r>
          </a:p>
          <a:p>
            <a:pPr marL="576263">
              <a:spcBef>
                <a:spcPts val="300"/>
              </a:spcBef>
            </a:pPr>
            <a:r>
              <a:rPr lang="en-US" sz="1200"/>
              <a:t>If “Yes”, check who:</a:t>
            </a:r>
          </a:p>
          <a:p>
            <a:pPr marL="576263">
              <a:spcBef>
                <a:spcPts val="300"/>
              </a:spcBef>
            </a:pPr>
            <a:r>
              <a:rPr lang="en-US" sz="1200"/>
              <a:t>______ a patient</a:t>
            </a:r>
          </a:p>
          <a:p>
            <a:pPr marL="576263">
              <a:spcBef>
                <a:spcPts val="300"/>
              </a:spcBef>
            </a:pPr>
            <a:r>
              <a:rPr lang="en-US" sz="1200"/>
              <a:t>______ a family member, friend, co-worker, and/or 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FAC3B-0AF0-E143-B071-62F55BE2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4950" y="8733888"/>
            <a:ext cx="1543050" cy="486833"/>
          </a:xfrm>
        </p:spPr>
        <p:txBody>
          <a:bodyPr/>
          <a:lstStyle/>
          <a:p>
            <a:fld id="{CD1CB362-FDF9-EC4D-B084-1AC916796156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A2AC5-819E-9B4F-A05C-569EBB00319D}"/>
              </a:ext>
            </a:extLst>
          </p:cNvPr>
          <p:cNvSpPr txBox="1"/>
          <p:nvPr/>
        </p:nvSpPr>
        <p:spPr>
          <a:xfrm>
            <a:off x="2820318" y="-2331"/>
            <a:ext cx="235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July 30 – August 13, 2020</a:t>
            </a:r>
          </a:p>
          <a:p>
            <a:pPr algn="ctr"/>
            <a:endParaRPr lang="en-US" sz="1400" b="1" dirty="0">
              <a:solidFill>
                <a:schemeClr val="accent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C511E-628D-FE4A-BE81-77D5E3998CE7}"/>
              </a:ext>
            </a:extLst>
          </p:cNvPr>
          <p:cNvSpPr txBox="1"/>
          <p:nvPr/>
        </p:nvSpPr>
        <p:spPr>
          <a:xfrm>
            <a:off x="5314122" y="0"/>
            <a:ext cx="1543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Subject to Change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96AEA41-C4CB-574C-A6D8-153ABFB3C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032184"/>
              </p:ext>
            </p:extLst>
          </p:nvPr>
        </p:nvGraphicFramePr>
        <p:xfrm>
          <a:off x="-2" y="331758"/>
          <a:ext cx="1404732" cy="8126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732">
                  <a:extLst>
                    <a:ext uri="{9D8B030D-6E8A-4147-A177-3AD203B41FA5}">
                      <a16:colId xmlns:a16="http://schemas.microsoft.com/office/drawing/2014/main" val="3921577720"/>
                    </a:ext>
                  </a:extLst>
                </a:gridCol>
              </a:tblGrid>
              <a:tr h="479100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COVID-19 Best Practices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8719601"/>
                  </a:ext>
                </a:extLst>
              </a:tr>
              <a:tr h="602739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Station/Crew Protective Measures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953531"/>
                  </a:ext>
                </a:extLst>
              </a:tr>
              <a:tr h="26273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5939464"/>
                  </a:ext>
                </a:extLst>
              </a:tr>
              <a:tr h="285915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Response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0080271"/>
                  </a:ext>
                </a:extLst>
              </a:tr>
              <a:tr h="26273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Department PPE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8024458"/>
                  </a:ext>
                </a:extLst>
              </a:tr>
              <a:tr h="26273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9109889"/>
                  </a:ext>
                </a:extLst>
              </a:tr>
              <a:tr h="26273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Aerosol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9485018"/>
                  </a:ext>
                </a:extLst>
              </a:tr>
              <a:tr h="26273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en-US" sz="1100" baseline="-250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– Airway Mgt.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485066"/>
                  </a:ext>
                </a:extLst>
              </a:tr>
              <a:tr h="26273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7333269"/>
                  </a:ext>
                </a:extLst>
              </a:tr>
              <a:tr h="26273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Notify Hospital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376884"/>
                  </a:ext>
                </a:extLst>
              </a:tr>
              <a:tr h="285915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Decontamination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677753"/>
                  </a:ext>
                </a:extLst>
              </a:tr>
              <a:tr h="602739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909529"/>
                  </a:ext>
                </a:extLst>
              </a:tr>
              <a:tr h="602739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Non-transport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372871"/>
                  </a:ext>
                </a:extLst>
              </a:tr>
              <a:tr h="43273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 Unit Decon 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1518384"/>
                  </a:ext>
                </a:extLst>
              </a:tr>
              <a:tr h="346330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Preservation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6794895"/>
                  </a:ext>
                </a:extLst>
              </a:tr>
              <a:tr h="346330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Conservation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5305642"/>
                  </a:ext>
                </a:extLst>
              </a:tr>
              <a:tr h="432736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UV-C N-95 Mask Disinfection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8020988"/>
                  </a:ext>
                </a:extLst>
              </a:tr>
              <a:tr h="479100">
                <a:tc>
                  <a:txBody>
                    <a:bodyPr/>
                    <a:lstStyle/>
                    <a:p>
                      <a:r>
                        <a:rPr lang="en-US" sz="1250" b="1">
                          <a:solidFill>
                            <a:schemeClr val="tx1"/>
                          </a:solidFill>
                        </a:rPr>
                        <a:t>Station Safety &amp; Sick Personnel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500912"/>
                  </a:ext>
                </a:extLst>
              </a:tr>
              <a:tr h="262732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Workflow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577166"/>
                  </a:ext>
                </a:extLst>
              </a:tr>
              <a:tr h="26273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BC Algorithm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40431"/>
                  </a:ext>
                </a:extLst>
              </a:tr>
              <a:tr h="43273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14-Day Symptom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9086480"/>
                  </a:ext>
                </a:extLst>
              </a:tr>
              <a:tr h="43273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Daily Shift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73433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B22B950-81D9-2B40-B1C8-77D4CE355064}"/>
              </a:ext>
            </a:extLst>
          </p:cNvPr>
          <p:cNvSpPr txBox="1"/>
          <p:nvPr/>
        </p:nvSpPr>
        <p:spPr>
          <a:xfrm>
            <a:off x="1563757" y="331759"/>
            <a:ext cx="5181599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/>
              <a:t>BC: Sick Employee 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00C40C-92D8-6A4E-892F-427752200EDD}"/>
              </a:ext>
            </a:extLst>
          </p:cNvPr>
          <p:cNvSpPr txBox="1"/>
          <p:nvPr/>
        </p:nvSpPr>
        <p:spPr>
          <a:xfrm>
            <a:off x="1563757" y="911150"/>
            <a:ext cx="4743102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When any employee reports sick (On or Off duty), check the following:</a:t>
            </a:r>
          </a:p>
          <a:p>
            <a:pPr marL="114300">
              <a:spcBef>
                <a:spcPts val="300"/>
              </a:spcBef>
            </a:pPr>
            <a:r>
              <a:rPr lang="en-US" sz="1200"/>
              <a:t>Employee has: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9894CA-C03E-0442-AF19-CC9AAB43AE1C}"/>
              </a:ext>
            </a:extLst>
          </p:cNvPr>
          <p:cNvSpPr/>
          <p:nvPr/>
        </p:nvSpPr>
        <p:spPr>
          <a:xfrm>
            <a:off x="1764696" y="1741158"/>
            <a:ext cx="143435" cy="143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CC052F-6077-DE47-A650-07908DB190A2}"/>
              </a:ext>
            </a:extLst>
          </p:cNvPr>
          <p:cNvSpPr/>
          <p:nvPr/>
        </p:nvSpPr>
        <p:spPr>
          <a:xfrm>
            <a:off x="1764696" y="2159011"/>
            <a:ext cx="143435" cy="143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B2D1DF-2F3F-3545-9B25-C4983070D8BF}"/>
              </a:ext>
            </a:extLst>
          </p:cNvPr>
          <p:cNvSpPr/>
          <p:nvPr/>
        </p:nvSpPr>
        <p:spPr>
          <a:xfrm>
            <a:off x="1764696" y="2411593"/>
            <a:ext cx="143435" cy="143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B27C28-D27E-EF45-9DE8-A5295CCC4DE6}"/>
              </a:ext>
            </a:extLst>
          </p:cNvPr>
          <p:cNvSpPr/>
          <p:nvPr/>
        </p:nvSpPr>
        <p:spPr>
          <a:xfrm>
            <a:off x="1764696" y="2649758"/>
            <a:ext cx="143435" cy="143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EF40ED-8A94-E24C-B0DF-7E096CBB5811}"/>
              </a:ext>
            </a:extLst>
          </p:cNvPr>
          <p:cNvSpPr/>
          <p:nvPr/>
        </p:nvSpPr>
        <p:spPr>
          <a:xfrm>
            <a:off x="1764696" y="2885002"/>
            <a:ext cx="143435" cy="143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DC0FF3-4B61-9E4D-8533-89B43EC9E57E}"/>
              </a:ext>
            </a:extLst>
          </p:cNvPr>
          <p:cNvSpPr/>
          <p:nvPr/>
        </p:nvSpPr>
        <p:spPr>
          <a:xfrm>
            <a:off x="1764696" y="3124326"/>
            <a:ext cx="143435" cy="143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105E5E-8C83-0847-A445-D0ECC1240EB4}"/>
              </a:ext>
            </a:extLst>
          </p:cNvPr>
          <p:cNvSpPr txBox="1"/>
          <p:nvPr/>
        </p:nvSpPr>
        <p:spPr>
          <a:xfrm>
            <a:off x="1673793" y="1430969"/>
            <a:ext cx="334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EEC309-A93C-C340-BDB3-BE57AD312C90}"/>
              </a:ext>
            </a:extLst>
          </p:cNvPr>
          <p:cNvSpPr txBox="1"/>
          <p:nvPr/>
        </p:nvSpPr>
        <p:spPr>
          <a:xfrm>
            <a:off x="1987308" y="1432735"/>
            <a:ext cx="334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4DEC42-9656-EA46-9E48-49E319C14B22}"/>
              </a:ext>
            </a:extLst>
          </p:cNvPr>
          <p:cNvSpPr txBox="1"/>
          <p:nvPr/>
        </p:nvSpPr>
        <p:spPr>
          <a:xfrm>
            <a:off x="1544036" y="4691772"/>
            <a:ext cx="4902129" cy="2392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If </a:t>
            </a:r>
            <a:r>
              <a:rPr lang="en-US" sz="1200" b="1" dirty="0">
                <a:solidFill>
                  <a:srgbClr val="C00000"/>
                </a:solidFill>
              </a:rPr>
              <a:t>YES to ANY </a:t>
            </a:r>
            <a:r>
              <a:rPr lang="en-US" sz="1200" b="1" dirty="0"/>
              <a:t>of the above: </a:t>
            </a:r>
          </a:p>
          <a:p>
            <a:pPr marL="460375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Roster as: “Off, Sick-Pending” for next 10 days</a:t>
            </a:r>
          </a:p>
          <a:p>
            <a:pPr marL="460375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Give employee </a:t>
            </a:r>
            <a:r>
              <a:rPr lang="en-US" sz="1200" b="1" dirty="0"/>
              <a:t>BOTH</a:t>
            </a:r>
            <a:r>
              <a:rPr lang="en-US" sz="1200" dirty="0"/>
              <a:t> following numbers and direct them to call:</a:t>
            </a:r>
          </a:p>
          <a:p>
            <a:pPr marL="742950" lvl="1" indent="-171450">
              <a:spcBef>
                <a:spcPts val="300"/>
              </a:spcBef>
              <a:buFont typeface="System Font Regular"/>
              <a:buChar char="-"/>
            </a:pPr>
            <a:r>
              <a:rPr lang="en-US" sz="1200" dirty="0"/>
              <a:t>MSO Keene: 425.754.1740</a:t>
            </a:r>
          </a:p>
          <a:p>
            <a:pPr marL="742950" lvl="1" indent="-171450">
              <a:spcBef>
                <a:spcPts val="300"/>
              </a:spcBef>
              <a:buFont typeface="System Font Regular"/>
              <a:buChar char="-"/>
            </a:pPr>
            <a:r>
              <a:rPr lang="en-US" sz="1200" dirty="0"/>
              <a:t>MSO Ford: 425.512.3974</a:t>
            </a:r>
          </a:p>
          <a:p>
            <a:pPr marL="742950" lvl="1" indent="-171450">
              <a:spcBef>
                <a:spcPts val="300"/>
              </a:spcBef>
              <a:buFont typeface="System Font Regular"/>
              <a:buChar char="-"/>
            </a:pPr>
            <a:r>
              <a:rPr lang="en-US" sz="1200" dirty="0">
                <a:highlight>
                  <a:srgbClr val="FFFF00"/>
                </a:highlight>
              </a:rPr>
              <a:t>If for some reason neither MSO is available, you may alternately call Laurie DeLeon at 425.551.1231 or Sandra Hollenbeck at 425.309.5157.</a:t>
            </a:r>
          </a:p>
          <a:p>
            <a:pPr marL="460375" lvl="1">
              <a:spcBef>
                <a:spcPts val="300"/>
              </a:spcBef>
            </a:pPr>
            <a:r>
              <a:rPr lang="en-US" sz="1200" dirty="0"/>
              <a:t>Employee </a:t>
            </a:r>
            <a:r>
              <a:rPr lang="en-US" sz="1200" b="1" dirty="0"/>
              <a:t>MUST</a:t>
            </a:r>
            <a:r>
              <a:rPr lang="en-US" sz="1200" dirty="0"/>
              <a:t> talk to one of the MSOs so that proper screening and testing arrangements can be made as soon as possible.</a:t>
            </a:r>
          </a:p>
          <a:p>
            <a:pPr marL="7429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727D0-6ADC-804C-9401-B53DE709EBEC}"/>
              </a:ext>
            </a:extLst>
          </p:cNvPr>
          <p:cNvSpPr/>
          <p:nvPr/>
        </p:nvSpPr>
        <p:spPr>
          <a:xfrm>
            <a:off x="2070580" y="1741158"/>
            <a:ext cx="143435" cy="143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BC8BB7-A2B9-E748-A3AE-F10E0179F2C1}"/>
              </a:ext>
            </a:extLst>
          </p:cNvPr>
          <p:cNvSpPr/>
          <p:nvPr/>
        </p:nvSpPr>
        <p:spPr>
          <a:xfrm>
            <a:off x="2070580" y="2159011"/>
            <a:ext cx="143435" cy="143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D67123-C5A4-DB4E-B2F0-DA5B78A88EA7}"/>
              </a:ext>
            </a:extLst>
          </p:cNvPr>
          <p:cNvSpPr/>
          <p:nvPr/>
        </p:nvSpPr>
        <p:spPr>
          <a:xfrm>
            <a:off x="2070580" y="2411593"/>
            <a:ext cx="143435" cy="143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40D3B3-83C6-634E-82D9-41A7A85EDCC9}"/>
              </a:ext>
            </a:extLst>
          </p:cNvPr>
          <p:cNvSpPr/>
          <p:nvPr/>
        </p:nvSpPr>
        <p:spPr>
          <a:xfrm>
            <a:off x="2070580" y="2649758"/>
            <a:ext cx="143435" cy="143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78233F-181E-F045-B19A-872DB8D97B9D}"/>
              </a:ext>
            </a:extLst>
          </p:cNvPr>
          <p:cNvSpPr/>
          <p:nvPr/>
        </p:nvSpPr>
        <p:spPr>
          <a:xfrm>
            <a:off x="2070580" y="2885002"/>
            <a:ext cx="143435" cy="143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03A41E-11CF-074F-A142-F393F4723BB8}"/>
              </a:ext>
            </a:extLst>
          </p:cNvPr>
          <p:cNvSpPr/>
          <p:nvPr/>
        </p:nvSpPr>
        <p:spPr>
          <a:xfrm>
            <a:off x="2070580" y="3124326"/>
            <a:ext cx="143435" cy="143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CEF8D6-359C-F54C-8444-49BDF6808F91}"/>
              </a:ext>
            </a:extLst>
          </p:cNvPr>
          <p:cNvSpPr txBox="1"/>
          <p:nvPr/>
        </p:nvSpPr>
        <p:spPr>
          <a:xfrm>
            <a:off x="1623549" y="6924634"/>
            <a:ext cx="47431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If </a:t>
            </a:r>
            <a:r>
              <a:rPr lang="en-US" sz="1200" b="1" dirty="0">
                <a:solidFill>
                  <a:srgbClr val="C00000"/>
                </a:solidFill>
              </a:rPr>
              <a:t>NO to ALL </a:t>
            </a:r>
            <a:r>
              <a:rPr lang="en-US" sz="1200" b="1" dirty="0"/>
              <a:t>of the above:</a:t>
            </a:r>
          </a:p>
          <a:p>
            <a:pPr marL="460375" lvl="1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Roster as: “Sick-Employee”</a:t>
            </a:r>
          </a:p>
          <a:p>
            <a:pPr marL="460375" lvl="1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Email: </a:t>
            </a:r>
            <a:r>
              <a:rPr lang="en-US" sz="1200" dirty="0">
                <a:hlinkClick r:id="rId3"/>
              </a:rPr>
              <a:t>hr@southsnofire.org</a:t>
            </a:r>
            <a:r>
              <a:rPr lang="en-US" sz="1200" dirty="0"/>
              <a:t> with:</a:t>
            </a:r>
          </a:p>
          <a:p>
            <a:pPr marL="742950" lvl="2" indent="-171450">
              <a:spcBef>
                <a:spcPts val="300"/>
              </a:spcBef>
              <a:buFont typeface="System Font Regular"/>
              <a:buChar char="-"/>
            </a:pPr>
            <a:r>
              <a:rPr lang="en-US" sz="1200" dirty="0"/>
              <a:t>Employee name</a:t>
            </a:r>
          </a:p>
          <a:p>
            <a:pPr marL="742950" lvl="2" indent="-171450">
              <a:spcBef>
                <a:spcPts val="300"/>
              </a:spcBef>
              <a:buFont typeface="System Font Regular"/>
              <a:buChar char="-"/>
            </a:pPr>
            <a:r>
              <a:rPr lang="en-US" sz="1200" dirty="0"/>
              <a:t>Date of sick call</a:t>
            </a:r>
          </a:p>
          <a:p>
            <a:pPr marL="287338" lvl="1" indent="-220663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80D40F-1CE3-4B6C-B33F-F0B0BB081B9B}"/>
              </a:ext>
            </a:extLst>
          </p:cNvPr>
          <p:cNvSpPr/>
          <p:nvPr/>
        </p:nvSpPr>
        <p:spPr>
          <a:xfrm>
            <a:off x="1768825" y="3354221"/>
            <a:ext cx="143435" cy="143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42D8AB-B286-474D-9549-DD70FA21BF67}"/>
              </a:ext>
            </a:extLst>
          </p:cNvPr>
          <p:cNvSpPr/>
          <p:nvPr/>
        </p:nvSpPr>
        <p:spPr>
          <a:xfrm>
            <a:off x="2070580" y="3344373"/>
            <a:ext cx="143435" cy="143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2E625A-D064-423F-8E4E-588B6AF5BC4D}"/>
              </a:ext>
            </a:extLst>
          </p:cNvPr>
          <p:cNvSpPr/>
          <p:nvPr/>
        </p:nvSpPr>
        <p:spPr>
          <a:xfrm>
            <a:off x="1768825" y="3599346"/>
            <a:ext cx="143435" cy="143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239E54-695E-4D3D-8684-D833223FDC0F}"/>
              </a:ext>
            </a:extLst>
          </p:cNvPr>
          <p:cNvSpPr/>
          <p:nvPr/>
        </p:nvSpPr>
        <p:spPr>
          <a:xfrm>
            <a:off x="2061182" y="3597436"/>
            <a:ext cx="143435" cy="143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30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FAC3B-0AF0-E143-B071-62F55BE2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5519" y="8754961"/>
            <a:ext cx="1543050" cy="486833"/>
          </a:xfrm>
        </p:spPr>
        <p:txBody>
          <a:bodyPr/>
          <a:lstStyle/>
          <a:p>
            <a:fld id="{CD1CB362-FDF9-EC4D-B084-1AC916796156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A2AC5-819E-9B4F-A05C-569EBB00319D}"/>
              </a:ext>
            </a:extLst>
          </p:cNvPr>
          <p:cNvSpPr txBox="1"/>
          <p:nvPr/>
        </p:nvSpPr>
        <p:spPr>
          <a:xfrm>
            <a:off x="2809302" y="-2331"/>
            <a:ext cx="239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July 30 – August 13, 2020</a:t>
            </a:r>
          </a:p>
          <a:p>
            <a:pPr algn="ctr"/>
            <a:endParaRPr lang="en-US" sz="1400" b="1" dirty="0">
              <a:solidFill>
                <a:schemeClr val="accent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C511E-628D-FE4A-BE81-77D5E3998CE7}"/>
              </a:ext>
            </a:extLst>
          </p:cNvPr>
          <p:cNvSpPr txBox="1"/>
          <p:nvPr/>
        </p:nvSpPr>
        <p:spPr>
          <a:xfrm>
            <a:off x="5314122" y="0"/>
            <a:ext cx="1543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Subject to Change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96AEA41-C4CB-574C-A6D8-153ABFB3C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470984"/>
              </p:ext>
            </p:extLst>
          </p:nvPr>
        </p:nvGraphicFramePr>
        <p:xfrm>
          <a:off x="-2" y="331758"/>
          <a:ext cx="1404732" cy="82675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732">
                  <a:extLst>
                    <a:ext uri="{9D8B030D-6E8A-4147-A177-3AD203B41FA5}">
                      <a16:colId xmlns:a16="http://schemas.microsoft.com/office/drawing/2014/main" val="3921577720"/>
                    </a:ext>
                  </a:extLst>
                </a:gridCol>
              </a:tblGrid>
              <a:tr h="487418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COVID-19 Best Practices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8719601"/>
                  </a:ext>
                </a:extLst>
              </a:tr>
              <a:tr h="61320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Station/Crew Protective Measures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953531"/>
                  </a:ext>
                </a:extLst>
              </a:tr>
              <a:tr h="26729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5939464"/>
                  </a:ext>
                </a:extLst>
              </a:tr>
              <a:tr h="290879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Response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0080271"/>
                  </a:ext>
                </a:extLst>
              </a:tr>
              <a:tr h="26729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Department PPE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8024458"/>
                  </a:ext>
                </a:extLst>
              </a:tr>
              <a:tr h="26729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9109889"/>
                  </a:ext>
                </a:extLst>
              </a:tr>
              <a:tr h="26729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Aerosol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9485018"/>
                  </a:ext>
                </a:extLst>
              </a:tr>
              <a:tr h="26729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en-US" sz="1100" baseline="-250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– Airway Mgt.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485066"/>
                  </a:ext>
                </a:extLst>
              </a:tr>
              <a:tr h="26729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7333269"/>
                  </a:ext>
                </a:extLst>
              </a:tr>
              <a:tr h="26729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Notify Hospital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376884"/>
                  </a:ext>
                </a:extLst>
              </a:tr>
              <a:tr h="290879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Decontamination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677753"/>
                  </a:ext>
                </a:extLst>
              </a:tr>
              <a:tr h="61320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909529"/>
                  </a:ext>
                </a:extLst>
              </a:tr>
              <a:tr h="61320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Non-transport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372871"/>
                  </a:ext>
                </a:extLst>
              </a:tr>
              <a:tr h="440249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 Unit Decon 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6027305"/>
                  </a:ext>
                </a:extLst>
              </a:tr>
              <a:tr h="352342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Preservation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9892118"/>
                  </a:ext>
                </a:extLst>
              </a:tr>
              <a:tr h="352342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Conservation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2710883"/>
                  </a:ext>
                </a:extLst>
              </a:tr>
              <a:tr h="440249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UV-C N-95 Mask Disinfection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8020988"/>
                  </a:ext>
                </a:extLst>
              </a:tr>
              <a:tr h="487418">
                <a:tc>
                  <a:txBody>
                    <a:bodyPr/>
                    <a:lstStyle/>
                    <a:p>
                      <a:r>
                        <a:rPr lang="en-US" sz="1250" b="1">
                          <a:solidFill>
                            <a:schemeClr val="tx1"/>
                          </a:solidFill>
                        </a:rPr>
                        <a:t>Station Safety &amp; Sick Personnel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500912"/>
                  </a:ext>
                </a:extLst>
              </a:tr>
              <a:tr h="267294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Workflow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140431"/>
                  </a:ext>
                </a:extLst>
              </a:tr>
              <a:tr h="267294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BC Algorithm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0266474"/>
                  </a:ext>
                </a:extLst>
              </a:tr>
              <a:tr h="440249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14-Day Symptom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086480"/>
                  </a:ext>
                </a:extLst>
              </a:tr>
              <a:tr h="440249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Daily Shift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73433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B22B950-81D9-2B40-B1C8-77D4CE355064}"/>
              </a:ext>
            </a:extLst>
          </p:cNvPr>
          <p:cNvSpPr txBox="1"/>
          <p:nvPr/>
        </p:nvSpPr>
        <p:spPr>
          <a:xfrm>
            <a:off x="1563757" y="331759"/>
            <a:ext cx="5181599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14-Day Symptom Monitoring: Employee Exposure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D7C0E-0C29-884E-A1EA-B6008C239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0790" y="2534597"/>
            <a:ext cx="8267531" cy="471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18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FAC3B-0AF0-E143-B071-62F55BE2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4122" y="8812241"/>
            <a:ext cx="1543050" cy="486833"/>
          </a:xfrm>
        </p:spPr>
        <p:txBody>
          <a:bodyPr/>
          <a:lstStyle/>
          <a:p>
            <a:fld id="{CD1CB362-FDF9-EC4D-B084-1AC916796156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A2AC5-819E-9B4F-A05C-569EBB00319D}"/>
              </a:ext>
            </a:extLst>
          </p:cNvPr>
          <p:cNvSpPr txBox="1"/>
          <p:nvPr/>
        </p:nvSpPr>
        <p:spPr>
          <a:xfrm>
            <a:off x="3231930" y="-2331"/>
            <a:ext cx="2082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July 30 – August 13, 2020</a:t>
            </a:r>
          </a:p>
          <a:p>
            <a:endParaRPr lang="en-US" sz="1400" b="1" dirty="0">
              <a:solidFill>
                <a:schemeClr val="accent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C511E-628D-FE4A-BE81-77D5E3998CE7}"/>
              </a:ext>
            </a:extLst>
          </p:cNvPr>
          <p:cNvSpPr txBox="1"/>
          <p:nvPr/>
        </p:nvSpPr>
        <p:spPr>
          <a:xfrm>
            <a:off x="5314122" y="0"/>
            <a:ext cx="1543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Subject to Change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96AEA41-C4CB-574C-A6D8-153ABFB3C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670060"/>
              </p:ext>
            </p:extLst>
          </p:nvPr>
        </p:nvGraphicFramePr>
        <p:xfrm>
          <a:off x="-2" y="331759"/>
          <a:ext cx="1404732" cy="82434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732">
                  <a:extLst>
                    <a:ext uri="{9D8B030D-6E8A-4147-A177-3AD203B41FA5}">
                      <a16:colId xmlns:a16="http://schemas.microsoft.com/office/drawing/2014/main" val="3921577720"/>
                    </a:ext>
                  </a:extLst>
                </a:gridCol>
              </a:tblGrid>
              <a:tr h="485997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COVID-19 Best Practices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8719601"/>
                  </a:ext>
                </a:extLst>
              </a:tr>
              <a:tr h="61141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Station/Crew Protective Measures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953531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5939464"/>
                  </a:ext>
                </a:extLst>
              </a:tr>
              <a:tr h="290031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Response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0080271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Department PPE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8024458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9109889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Aerosol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9485018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en-US" sz="1100" baseline="-250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– Airway Mgt.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485066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7333269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Notify Hospital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376884"/>
                  </a:ext>
                </a:extLst>
              </a:tr>
              <a:tr h="290031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Decontamination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677753"/>
                  </a:ext>
                </a:extLst>
              </a:tr>
              <a:tr h="61141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909529"/>
                  </a:ext>
                </a:extLst>
              </a:tr>
              <a:tr h="611416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Non-transport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372871"/>
                  </a:ext>
                </a:extLst>
              </a:tr>
              <a:tr h="43896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 Unit Decon 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7543265"/>
                  </a:ext>
                </a:extLst>
              </a:tr>
              <a:tr h="351315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Preservation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8881620"/>
                  </a:ext>
                </a:extLst>
              </a:tr>
              <a:tr h="351315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Conservation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3890086"/>
                  </a:ext>
                </a:extLst>
              </a:tr>
              <a:tr h="438965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UV-C N-95 Mask Disinfection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8020988"/>
                  </a:ext>
                </a:extLst>
              </a:tr>
              <a:tr h="485997">
                <a:tc>
                  <a:txBody>
                    <a:bodyPr/>
                    <a:lstStyle/>
                    <a:p>
                      <a:r>
                        <a:rPr lang="en-US" sz="1250" b="1">
                          <a:solidFill>
                            <a:schemeClr val="tx1"/>
                          </a:solidFill>
                        </a:rPr>
                        <a:t>Station Safety &amp; Sick Personnel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500912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Workflow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140431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BC Algorithm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0266474"/>
                  </a:ext>
                </a:extLst>
              </a:tr>
              <a:tr h="43896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14-Day Symptom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9086480"/>
                  </a:ext>
                </a:extLst>
              </a:tr>
              <a:tr h="43896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Daily Shift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3433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B22B950-81D9-2B40-B1C8-77D4CE355064}"/>
              </a:ext>
            </a:extLst>
          </p:cNvPr>
          <p:cNvSpPr txBox="1"/>
          <p:nvPr/>
        </p:nvSpPr>
        <p:spPr>
          <a:xfrm>
            <a:off x="1563757" y="331759"/>
            <a:ext cx="5181599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/>
              <a:t>Daily Shift Monitoring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99E615-3AC7-6846-88A4-25732F5D9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8029" y="2565049"/>
            <a:ext cx="8243429" cy="47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56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996EE8-3C2A-4007-9DB8-D4A5930D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362-FDF9-EC4D-B084-1AC916796156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C6C4D2-C2BC-473C-8B34-32E080185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26" y="0"/>
            <a:ext cx="531934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1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46E488-3C82-6C45-BF7A-60BAFB3E8EBE}"/>
              </a:ext>
            </a:extLst>
          </p:cNvPr>
          <p:cNvSpPr txBox="1"/>
          <p:nvPr/>
        </p:nvSpPr>
        <p:spPr>
          <a:xfrm>
            <a:off x="5314122" y="0"/>
            <a:ext cx="1543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Subject to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DF38BC-05D7-B04A-A6FB-E6D8240AEE7E}"/>
              </a:ext>
            </a:extLst>
          </p:cNvPr>
          <p:cNvSpPr txBox="1"/>
          <p:nvPr/>
        </p:nvSpPr>
        <p:spPr>
          <a:xfrm>
            <a:off x="192505" y="331759"/>
            <a:ext cx="6552851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/>
              <a:t>Transport Unit COVID-19 Crew Checklist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E8F14F-999B-B449-B445-8A808F3627D2}"/>
              </a:ext>
            </a:extLst>
          </p:cNvPr>
          <p:cNvSpPr txBox="1"/>
          <p:nvPr/>
        </p:nvSpPr>
        <p:spPr>
          <a:xfrm>
            <a:off x="192501" y="3703351"/>
            <a:ext cx="6552853" cy="2295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DECON Actions </a:t>
            </a:r>
            <a:r>
              <a:rPr lang="en-US" sz="1400" b="1">
                <a:solidFill>
                  <a:srgbClr val="FF0000"/>
                </a:solidFill>
              </a:rPr>
              <a:t>if Aerosol Generating Procedures Performed </a:t>
            </a:r>
            <a:r>
              <a:rPr lang="en-US" sz="1400" b="1"/>
              <a:t>on Suspected or Known COVID-19 Patient</a:t>
            </a:r>
            <a:r>
              <a:rPr lang="en-US" sz="1200"/>
              <a:t> </a:t>
            </a:r>
            <a:endParaRPr lang="en-US" sz="1400"/>
          </a:p>
          <a:p>
            <a:pPr marL="6350" lvl="0">
              <a:spcBef>
                <a:spcPts val="900"/>
              </a:spcBef>
            </a:pPr>
            <a:r>
              <a:rPr lang="en-US" sz="1200" b="1"/>
              <a:t>AFTER PATIENT TRANSFER </a:t>
            </a:r>
            <a:r>
              <a:rPr lang="en-US" sz="1200"/>
              <a:t>(but still at hospital):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/>
              <a:t>Properly dispose of PPE, as per PPE Re-use Practices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/>
              <a:t>Wash hands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/>
              <a:t>Allow patient compartment to air out with doors and windows open for 20 minutes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/>
              <a:t>Deep clean apparatus while wearing PPE (see “Transport Unit DECON CDC Guidelines”)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/>
              <a:t>Disinfect patient compartment with electrostatic sprayer per department procedure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 err="1"/>
              <a:t>Decon</a:t>
            </a:r>
            <a:r>
              <a:rPr lang="en-US" sz="1200"/>
              <a:t> boots with spray </a:t>
            </a:r>
            <a:r>
              <a:rPr lang="en-US" sz="1200" b="1"/>
              <a:t>CaviCide1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 err="1"/>
              <a:t>Decon</a:t>
            </a:r>
            <a:r>
              <a:rPr lang="en-US" sz="1200"/>
              <a:t> goggles and wash with soap and water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F1B5B9-3ACA-5F48-8C0D-6E6F66914389}"/>
              </a:ext>
            </a:extLst>
          </p:cNvPr>
          <p:cNvSpPr txBox="1"/>
          <p:nvPr/>
        </p:nvSpPr>
        <p:spPr>
          <a:xfrm>
            <a:off x="192501" y="6010581"/>
            <a:ext cx="6552850" cy="13593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DECON Actions if NO Aerosol Generating Procedures Performed</a:t>
            </a:r>
            <a:endParaRPr lang="en-US" sz="1400"/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/>
              <a:t>Properly dispose of PPE, as per PPE Re-use Practices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/>
              <a:t>Wash hands</a:t>
            </a:r>
          </a:p>
          <a:p>
            <a:pPr marL="401638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/>
              <a:t>Deep clean apparatus (see “Transport Unit DECON CDC Guidelines”)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 err="1"/>
              <a:t>Decon</a:t>
            </a:r>
            <a:r>
              <a:rPr lang="en-US" sz="1200"/>
              <a:t> goggles, then wash with soap and water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/>
              <a:t>Launder uniforms as appropriate per agency infection control guidelines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99E764-DEF3-7343-8F17-96A9CE05F628}"/>
              </a:ext>
            </a:extLst>
          </p:cNvPr>
          <p:cNvSpPr txBox="1"/>
          <p:nvPr/>
        </p:nvSpPr>
        <p:spPr>
          <a:xfrm>
            <a:off x="192501" y="771616"/>
            <a:ext cx="6552851" cy="9925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Basic Requirements:</a:t>
            </a:r>
          </a:p>
          <a:p>
            <a:pPr marL="404813" indent="-169863">
              <a:buFont typeface="Arial" panose="020B0604020202020204" pitchFamily="34" charset="0"/>
              <a:buChar char="•"/>
            </a:pPr>
            <a:r>
              <a:rPr lang="en-US" sz="1400" dirty="0"/>
              <a:t>Wear N95, face shield (or goggles), gown, gloves for all providers involved in patient care. (This includes MVCs and other trauma) </a:t>
            </a:r>
          </a:p>
          <a:p>
            <a:pPr marL="404813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Surgical mask on </a:t>
            </a:r>
            <a:r>
              <a:rPr lang="en-US" sz="1400" b="1" dirty="0"/>
              <a:t>ALL</a:t>
            </a:r>
            <a:r>
              <a:rPr lang="en-US" sz="1400" dirty="0"/>
              <a:t> patients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5D5A05-DEE0-C641-BC92-86F8A88E7F3B}"/>
              </a:ext>
            </a:extLst>
          </p:cNvPr>
          <p:cNvSpPr txBox="1"/>
          <p:nvPr/>
        </p:nvSpPr>
        <p:spPr>
          <a:xfrm>
            <a:off x="192501" y="1754574"/>
            <a:ext cx="6552851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ON SCENE Actions:</a:t>
            </a:r>
          </a:p>
          <a:p>
            <a:pPr marL="404813" indent="-169863">
              <a:buFont typeface="Arial" panose="020B0604020202020204" pitchFamily="34" charset="0"/>
              <a:buChar char="•"/>
            </a:pPr>
            <a:r>
              <a:rPr lang="en-US" sz="1200" dirty="0"/>
              <a:t>Minimize number of crew in contact with patient</a:t>
            </a:r>
          </a:p>
          <a:p>
            <a:pPr marL="404813" indent="-169863">
              <a:buFont typeface="Arial" panose="020B0604020202020204" pitchFamily="34" charset="0"/>
              <a:buChar char="•"/>
            </a:pPr>
            <a:r>
              <a:rPr lang="en-US" sz="1200" dirty="0"/>
              <a:t>Initial doorway triage: </a:t>
            </a:r>
            <a:r>
              <a:rPr lang="en-US" sz="1200" dirty="0">
                <a:solidFill>
                  <a:srgbClr val="FF0000"/>
                </a:solidFill>
              </a:rPr>
              <a:t>6 ft. separation</a:t>
            </a:r>
          </a:p>
          <a:p>
            <a:pPr marL="857250" lvl="1" indent="-168275">
              <a:buFont typeface="System Font Regular"/>
              <a:buChar char="-"/>
            </a:pPr>
            <a:r>
              <a:rPr lang="en-US" sz="1200" dirty="0"/>
              <a:t>ALL STANDARDS OF CARE STILL IN EFFECT </a:t>
            </a:r>
          </a:p>
          <a:p>
            <a:pPr marL="404813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Have patient walk to front door, if appropriate</a:t>
            </a:r>
          </a:p>
          <a:p>
            <a:pPr marL="404813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NO ORAL TEMPS</a:t>
            </a:r>
          </a:p>
          <a:p>
            <a:pPr marL="404813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Transport with maximum ventilation</a:t>
            </a:r>
          </a:p>
          <a:p>
            <a:pPr marL="404813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Driver: </a:t>
            </a:r>
            <a:r>
              <a:rPr lang="en-US" sz="1200" dirty="0"/>
              <a:t>remove gloves, gown, &amp; goggles; clean hands before entering cab; only wear N95 while transporting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D7F29F-5A78-4B5E-9BB4-046FAB679F24}"/>
              </a:ext>
            </a:extLst>
          </p:cNvPr>
          <p:cNvSpPr txBox="1"/>
          <p:nvPr/>
        </p:nvSpPr>
        <p:spPr>
          <a:xfrm>
            <a:off x="192501" y="-21831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7C104-0906-40D2-A900-AC0148B0A647}"/>
              </a:ext>
            </a:extLst>
          </p:cNvPr>
          <p:cNvSpPr txBox="1"/>
          <p:nvPr/>
        </p:nvSpPr>
        <p:spPr>
          <a:xfrm>
            <a:off x="192501" y="7383803"/>
            <a:ext cx="6552850" cy="1656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Crews strongly encouraged to do a “Full Tyvek </a:t>
            </a:r>
            <a:r>
              <a:rPr lang="en-US" sz="2000" b="1" err="1">
                <a:solidFill>
                  <a:srgbClr val="FF0000"/>
                </a:solidFill>
              </a:rPr>
              <a:t>decon</a:t>
            </a:r>
            <a:r>
              <a:rPr lang="en-US" sz="2000" b="1">
                <a:solidFill>
                  <a:srgbClr val="FF0000"/>
                </a:solidFill>
              </a:rPr>
              <a:t>” after:</a:t>
            </a:r>
          </a:p>
          <a:p>
            <a:pPr algn="ctr"/>
            <a:r>
              <a:rPr lang="en-US" sz="1400" b="1">
                <a:solidFill>
                  <a:srgbClr val="FF0000"/>
                </a:solidFill>
              </a:rPr>
              <a:t>cardiac arrest, combative </a:t>
            </a:r>
            <a:r>
              <a:rPr lang="en-US" sz="1400" b="1" err="1">
                <a:solidFill>
                  <a:srgbClr val="FF0000"/>
                </a:solidFill>
              </a:rPr>
              <a:t>pt</a:t>
            </a:r>
            <a:r>
              <a:rPr lang="en-US" sz="1400" b="1">
                <a:solidFill>
                  <a:srgbClr val="FF0000"/>
                </a:solidFill>
              </a:rPr>
              <a:t>, or anytime crew has concerns for contamination</a:t>
            </a:r>
          </a:p>
          <a:p>
            <a:r>
              <a:rPr lang="en-US" sz="1300"/>
              <a:t>After rig </a:t>
            </a:r>
            <a:r>
              <a:rPr lang="en-US" sz="1300" err="1"/>
              <a:t>decon</a:t>
            </a:r>
            <a:r>
              <a:rPr lang="en-US" sz="1300"/>
              <a:t>: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/>
              <a:t>Doff and bag uniforms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/>
              <a:t>Clean hands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/>
              <a:t>Don Tyvek suits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/>
              <a:t>Place bagged uniforms in exterior rig compartment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225F8E-EC5C-4653-9E2D-06B1BEE7EB70}"/>
              </a:ext>
            </a:extLst>
          </p:cNvPr>
          <p:cNvSpPr txBox="1"/>
          <p:nvPr/>
        </p:nvSpPr>
        <p:spPr>
          <a:xfrm>
            <a:off x="2693450" y="7987584"/>
            <a:ext cx="3972049" cy="974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39738" lvl="0" indent="-228600">
              <a:spcBef>
                <a:spcPts val="200"/>
              </a:spcBef>
              <a:buFont typeface="+mj-lt"/>
              <a:buAutoNum type="arabicPeriod" startAt="5"/>
            </a:pPr>
            <a:r>
              <a:rPr lang="en-US" sz="1200"/>
              <a:t>Return to station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 startAt="5"/>
            </a:pPr>
            <a:r>
              <a:rPr lang="en-US" sz="1200"/>
              <a:t>Launder uniforms with PPE (Hot water and hot drying)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 startAt="5"/>
            </a:pPr>
            <a:r>
              <a:rPr lang="en-US" sz="1200"/>
              <a:t>Shower and don fresh uniforms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44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FFF551-EB35-B941-9590-E66F0BE9BD14}"/>
              </a:ext>
            </a:extLst>
          </p:cNvPr>
          <p:cNvSpPr txBox="1"/>
          <p:nvPr/>
        </p:nvSpPr>
        <p:spPr>
          <a:xfrm>
            <a:off x="160421" y="331759"/>
            <a:ext cx="6584935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EMS: COVID-19 Hospital Notification Checklist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3D0EBB-64C8-B842-991C-590A75E87ACA}"/>
              </a:ext>
            </a:extLst>
          </p:cNvPr>
          <p:cNvSpPr txBox="1"/>
          <p:nvPr/>
        </p:nvSpPr>
        <p:spPr>
          <a:xfrm>
            <a:off x="5314122" y="0"/>
            <a:ext cx="1543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Subject to Change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0AAE52-656A-46F0-89B0-8126007F806F}"/>
              </a:ext>
            </a:extLst>
          </p:cNvPr>
          <p:cNvSpPr txBox="1"/>
          <p:nvPr/>
        </p:nvSpPr>
        <p:spPr>
          <a:xfrm>
            <a:off x="192501" y="-21831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v9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F7612E-5FDD-4396-A5E6-70BFA52B58E0}"/>
              </a:ext>
            </a:extLst>
          </p:cNvPr>
          <p:cNvGrpSpPr/>
          <p:nvPr/>
        </p:nvGrpSpPr>
        <p:grpSpPr>
          <a:xfrm>
            <a:off x="838200" y="1085459"/>
            <a:ext cx="5181599" cy="4149840"/>
            <a:chOff x="1563757" y="875089"/>
            <a:chExt cx="5181599" cy="342885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5EAB903-8F17-4B0D-A222-56781B13AD40}"/>
                </a:ext>
              </a:extLst>
            </p:cNvPr>
            <p:cNvSpPr/>
            <p:nvPr/>
          </p:nvSpPr>
          <p:spPr>
            <a:xfrm>
              <a:off x="1563757" y="875089"/>
              <a:ext cx="5181599" cy="342885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D0E803E-CB18-4A62-8EC1-54226F58BFAE}"/>
                </a:ext>
              </a:extLst>
            </p:cNvPr>
            <p:cNvSpPr txBox="1"/>
            <p:nvPr/>
          </p:nvSpPr>
          <p:spPr>
            <a:xfrm>
              <a:off x="1563757" y="875847"/>
              <a:ext cx="5111511" cy="2746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/>
                <a:t>COVID-19 Symptoms?</a:t>
              </a:r>
            </a:p>
            <a:p>
              <a:endParaRPr lang="en-US" sz="1200"/>
            </a:p>
            <a:p>
              <a:pPr marL="346075"/>
              <a:r>
                <a:rPr lang="en-US"/>
                <a:t>Cough</a:t>
              </a:r>
            </a:p>
            <a:p>
              <a:pPr marL="346075"/>
              <a:r>
                <a:rPr lang="en-US"/>
                <a:t>Shortness of breath or difficulty breathing</a:t>
              </a:r>
            </a:p>
            <a:p>
              <a:pPr marL="346075"/>
              <a:r>
                <a:rPr lang="en-US"/>
                <a:t>Fever</a:t>
              </a:r>
            </a:p>
            <a:p>
              <a:pPr marL="346075"/>
              <a:r>
                <a:rPr lang="en-US"/>
                <a:t>Chills</a:t>
              </a:r>
            </a:p>
            <a:p>
              <a:pPr marL="346075"/>
              <a:r>
                <a:rPr lang="en-US"/>
                <a:t>Muscle pain</a:t>
              </a:r>
            </a:p>
            <a:p>
              <a:pPr marL="346075"/>
              <a:r>
                <a:rPr lang="en-US"/>
                <a:t>Sore throat</a:t>
              </a:r>
            </a:p>
            <a:p>
              <a:pPr marL="346075"/>
              <a:r>
                <a:rPr lang="en-US"/>
                <a:t>New loss of taste or smell</a:t>
              </a:r>
            </a:p>
            <a:p>
              <a:pPr marL="346075"/>
              <a:r>
                <a:rPr lang="en-US"/>
                <a:t>Nausea, vomiting, or diarrhea</a:t>
              </a:r>
            </a:p>
            <a:p>
              <a:pPr marL="346075"/>
              <a:r>
                <a:rPr lang="en-US" sz="1600"/>
                <a:t>Possible Exposure to known or suspected </a:t>
              </a:r>
              <a:r>
                <a:rPr lang="en-US" sz="1600" err="1"/>
                <a:t>Covid</a:t>
              </a:r>
              <a:r>
                <a:rPr lang="en-US" sz="1600"/>
                <a:t> patient </a:t>
              </a:r>
            </a:p>
            <a:p>
              <a:pPr marL="346075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CBA32CA-13C9-43CC-9133-4B22A378A0D1}"/>
                </a:ext>
              </a:extLst>
            </p:cNvPr>
            <p:cNvSpPr txBox="1"/>
            <p:nvPr/>
          </p:nvSpPr>
          <p:spPr>
            <a:xfrm>
              <a:off x="1602493" y="3387883"/>
              <a:ext cx="5104125" cy="762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b="1"/>
                <a:t>YES to ANY symptoms?</a:t>
              </a:r>
            </a:p>
            <a:p>
              <a:pPr marL="573088" lvl="1" indent="-115888">
                <a:buFont typeface="Arial" panose="020B0604020202020204" pitchFamily="34" charset="0"/>
                <a:buChar char="•"/>
              </a:pPr>
              <a:r>
                <a:rPr lang="en-US"/>
                <a:t>Notify hospital of a </a:t>
              </a:r>
              <a:r>
                <a:rPr lang="en-US" b="1">
                  <a:solidFill>
                    <a:srgbClr val="FF0000"/>
                  </a:solidFill>
                </a:rPr>
                <a:t>HIGH risk isolation patient</a:t>
              </a:r>
            </a:p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b="1"/>
                <a:t>If NO to ALL: standard hospital notification</a:t>
              </a:r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6C25B2-ACF0-44B4-B9B2-30C496BABD30}"/>
              </a:ext>
            </a:extLst>
          </p:cNvPr>
          <p:cNvGrpSpPr/>
          <p:nvPr/>
        </p:nvGrpSpPr>
        <p:grpSpPr>
          <a:xfrm>
            <a:off x="838198" y="5698058"/>
            <a:ext cx="5181599" cy="2492990"/>
            <a:chOff x="1563752" y="7153459"/>
            <a:chExt cx="5181599" cy="124065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1C108C8-3A11-4A72-A89B-E0C62A563FED}"/>
                </a:ext>
              </a:extLst>
            </p:cNvPr>
            <p:cNvSpPr/>
            <p:nvPr/>
          </p:nvSpPr>
          <p:spPr>
            <a:xfrm>
              <a:off x="1563752" y="7153459"/>
              <a:ext cx="5181599" cy="1240655"/>
            </a:xfrm>
            <a:prstGeom prst="rect">
              <a:avLst/>
            </a:prstGeom>
            <a:noFill/>
            <a:ln w="28575">
              <a:solidFill>
                <a:srgbClr val="4B7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250EEF2-CDB9-4D0E-867F-BA8D1CBDBC3C}"/>
                </a:ext>
              </a:extLst>
            </p:cNvPr>
            <p:cNvSpPr txBox="1"/>
            <p:nvPr/>
          </p:nvSpPr>
          <p:spPr>
            <a:xfrm>
              <a:off x="1563752" y="7208354"/>
              <a:ext cx="5181596" cy="98336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/>
                <a:t>At Hospital:</a:t>
              </a:r>
            </a:p>
            <a:p>
              <a:pPr marL="404813" indent="-169863">
                <a:buFont typeface="Arial" panose="020B0604020202020204" pitchFamily="34" charset="0"/>
                <a:buChar char="•"/>
              </a:pPr>
              <a:r>
                <a:rPr lang="en-US" sz="1600" b="1"/>
                <a:t>Driver: </a:t>
              </a:r>
              <a:r>
                <a:rPr lang="en-US" sz="1600"/>
                <a:t>register patient, coordinate with staff </a:t>
              </a:r>
            </a:p>
            <a:p>
              <a:pPr marL="404813" indent="-169863">
                <a:buFont typeface="Arial" panose="020B0604020202020204" pitchFamily="34" charset="0"/>
                <a:buChar char="•"/>
              </a:pPr>
              <a:r>
                <a:rPr lang="en-US" sz="1600">
                  <a:solidFill>
                    <a:srgbClr val="FF0000"/>
                  </a:solidFill>
                </a:rPr>
                <a:t>Alert hospital if aerosol generating procedures</a:t>
              </a:r>
            </a:p>
            <a:p>
              <a:pPr marL="404813" indent="-16986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600" b="1"/>
                <a:t>Provider:</a:t>
              </a:r>
              <a:r>
                <a:rPr lang="en-US" sz="1600"/>
                <a:t> Doors and windows open for ventilation</a:t>
              </a:r>
            </a:p>
            <a:p>
              <a:pPr marL="404813" indent="-16986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600"/>
                <a:t>Consider keeping patient in rig until ready for transfer</a:t>
              </a:r>
            </a:p>
            <a:p>
              <a:pPr marL="404813" indent="-16986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600"/>
                <a:t>Do not doff PPE until patient transfer</a:t>
              </a:r>
            </a:p>
            <a:p>
              <a:pPr marL="404813" indent="-16986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600"/>
                <a:t>Don clean PPE for gurney decontamination</a:t>
              </a:r>
            </a:p>
            <a:p>
              <a:pPr marL="404813" indent="-16986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600"/>
                <a:t>Doff gurney </a:t>
              </a:r>
              <a:r>
                <a:rPr lang="en-US" sz="1600" err="1"/>
                <a:t>decon</a:t>
              </a:r>
              <a:r>
                <a:rPr lang="en-US" sz="1600"/>
                <a:t> PPE prior to dressing clean gurney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0FE3323D-B5AD-4EEB-A9AC-371900899D74}"/>
              </a:ext>
            </a:extLst>
          </p:cNvPr>
          <p:cNvSpPr/>
          <p:nvPr/>
        </p:nvSpPr>
        <p:spPr>
          <a:xfrm>
            <a:off x="1049570" y="1657560"/>
            <a:ext cx="143435" cy="156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A2219B3-3A7D-4A66-864E-66DAE7E58843}"/>
              </a:ext>
            </a:extLst>
          </p:cNvPr>
          <p:cNvSpPr/>
          <p:nvPr/>
        </p:nvSpPr>
        <p:spPr>
          <a:xfrm>
            <a:off x="1049570" y="1941543"/>
            <a:ext cx="143435" cy="156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A546A10-5A89-41A9-8EB3-C6E1C72A6055}"/>
              </a:ext>
            </a:extLst>
          </p:cNvPr>
          <p:cNvSpPr/>
          <p:nvPr/>
        </p:nvSpPr>
        <p:spPr>
          <a:xfrm>
            <a:off x="1049569" y="2196527"/>
            <a:ext cx="143435" cy="156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AD908E8-F490-42B2-A51D-1D840E027D14}"/>
              </a:ext>
            </a:extLst>
          </p:cNvPr>
          <p:cNvSpPr/>
          <p:nvPr/>
        </p:nvSpPr>
        <p:spPr>
          <a:xfrm>
            <a:off x="1049568" y="2456006"/>
            <a:ext cx="143435" cy="156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2773BD1-1CD1-4550-96B3-8DB84145560E}"/>
              </a:ext>
            </a:extLst>
          </p:cNvPr>
          <p:cNvSpPr/>
          <p:nvPr/>
        </p:nvSpPr>
        <p:spPr>
          <a:xfrm>
            <a:off x="1049568" y="2750588"/>
            <a:ext cx="143435" cy="156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D37A2E2-D9BD-4C77-AED4-EF04E199FA98}"/>
              </a:ext>
            </a:extLst>
          </p:cNvPr>
          <p:cNvSpPr/>
          <p:nvPr/>
        </p:nvSpPr>
        <p:spPr>
          <a:xfrm>
            <a:off x="1049568" y="3004335"/>
            <a:ext cx="143435" cy="156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D7F7073-3C88-409E-88D1-13EEA96D4099}"/>
              </a:ext>
            </a:extLst>
          </p:cNvPr>
          <p:cNvSpPr/>
          <p:nvPr/>
        </p:nvSpPr>
        <p:spPr>
          <a:xfrm>
            <a:off x="1049568" y="3290868"/>
            <a:ext cx="143435" cy="156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85A2B1B-3E90-4818-AFCB-212FE53A06AB}"/>
              </a:ext>
            </a:extLst>
          </p:cNvPr>
          <p:cNvSpPr/>
          <p:nvPr/>
        </p:nvSpPr>
        <p:spPr>
          <a:xfrm>
            <a:off x="1049567" y="3562245"/>
            <a:ext cx="143435" cy="156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7CE975A-D82E-4713-A8ED-48443BF8CA29}"/>
              </a:ext>
            </a:extLst>
          </p:cNvPr>
          <p:cNvSpPr/>
          <p:nvPr/>
        </p:nvSpPr>
        <p:spPr>
          <a:xfrm>
            <a:off x="1049567" y="3821724"/>
            <a:ext cx="143435" cy="156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4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FAC3B-0AF0-E143-B071-62F55BE2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4950" y="8777138"/>
            <a:ext cx="1543050" cy="486833"/>
          </a:xfrm>
        </p:spPr>
        <p:txBody>
          <a:bodyPr/>
          <a:lstStyle/>
          <a:p>
            <a:fld id="{CD1CB362-FDF9-EC4D-B084-1AC916796156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A2AC5-819E-9B4F-A05C-569EBB00319D}"/>
              </a:ext>
            </a:extLst>
          </p:cNvPr>
          <p:cNvSpPr txBox="1"/>
          <p:nvPr/>
        </p:nvSpPr>
        <p:spPr>
          <a:xfrm>
            <a:off x="2826327" y="-2331"/>
            <a:ext cx="2252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July 30 – August 13,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C511E-628D-FE4A-BE81-77D5E3998CE7}"/>
              </a:ext>
            </a:extLst>
          </p:cNvPr>
          <p:cNvSpPr txBox="1"/>
          <p:nvPr/>
        </p:nvSpPr>
        <p:spPr>
          <a:xfrm>
            <a:off x="5314122" y="0"/>
            <a:ext cx="1543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Subject to Change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96AEA41-C4CB-574C-A6D8-153ABFB3C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539761"/>
              </p:ext>
            </p:extLst>
          </p:nvPr>
        </p:nvGraphicFramePr>
        <p:xfrm>
          <a:off x="-2" y="331759"/>
          <a:ext cx="1404732" cy="84326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732">
                  <a:extLst>
                    <a:ext uri="{9D8B030D-6E8A-4147-A177-3AD203B41FA5}">
                      <a16:colId xmlns:a16="http://schemas.microsoft.com/office/drawing/2014/main" val="3921577720"/>
                    </a:ext>
                  </a:extLst>
                </a:gridCol>
              </a:tblGrid>
              <a:tr h="497156">
                <a:tc>
                  <a:txBody>
                    <a:bodyPr/>
                    <a:lstStyle/>
                    <a:p>
                      <a:r>
                        <a:rPr lang="en-US" sz="1250" b="1">
                          <a:solidFill>
                            <a:schemeClr val="tx1"/>
                          </a:solidFill>
                        </a:rPr>
                        <a:t>COVID-19 Best Practices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719601"/>
                  </a:ext>
                </a:extLst>
              </a:tr>
              <a:tr h="62545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Station/Crew Protective Measures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953531"/>
                  </a:ext>
                </a:extLst>
              </a:tr>
              <a:tr h="27263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5939464"/>
                  </a:ext>
                </a:extLst>
              </a:tr>
              <a:tr h="296690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Response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0080271"/>
                  </a:ext>
                </a:extLst>
              </a:tr>
              <a:tr h="27263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Department PPE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8024458"/>
                  </a:ext>
                </a:extLst>
              </a:tr>
              <a:tr h="27263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9109889"/>
                  </a:ext>
                </a:extLst>
              </a:tr>
              <a:tr h="27263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Aerosol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9485018"/>
                  </a:ext>
                </a:extLst>
              </a:tr>
              <a:tr h="27263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en-US" sz="1100" baseline="-250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– Airway Mgt.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485066"/>
                  </a:ext>
                </a:extLst>
              </a:tr>
              <a:tr h="27263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7333269"/>
                  </a:ext>
                </a:extLst>
              </a:tr>
              <a:tr h="27263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Notify Hospital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376884"/>
                  </a:ext>
                </a:extLst>
              </a:tr>
              <a:tr h="296690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Decontamination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677753"/>
                  </a:ext>
                </a:extLst>
              </a:tr>
              <a:tr h="62545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909529"/>
                  </a:ext>
                </a:extLst>
              </a:tr>
              <a:tr h="62545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Non-transport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372871"/>
                  </a:ext>
                </a:extLst>
              </a:tr>
              <a:tr h="44904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 Unit Decon 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2189983"/>
                  </a:ext>
                </a:extLst>
              </a:tr>
              <a:tr h="359381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Preservation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4266537"/>
                  </a:ext>
                </a:extLst>
              </a:tr>
              <a:tr h="359381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Conservation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1374546"/>
                  </a:ext>
                </a:extLst>
              </a:tr>
              <a:tr h="449044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UV-C N-95 Mask Disinfection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8020988"/>
                  </a:ext>
                </a:extLst>
              </a:tr>
              <a:tr h="497156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 Safety &amp; Sick Personnel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9500912"/>
                  </a:ext>
                </a:extLst>
              </a:tr>
              <a:tr h="272634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Workflow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4527186"/>
                  </a:ext>
                </a:extLst>
              </a:tr>
              <a:tr h="27263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BC Algorithm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140431"/>
                  </a:ext>
                </a:extLst>
              </a:tr>
              <a:tr h="44904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14-Day Symptom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9086480"/>
                  </a:ext>
                </a:extLst>
              </a:tr>
              <a:tr h="44904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Daily Shift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73433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B22B950-81D9-2B40-B1C8-77D4CE355064}"/>
              </a:ext>
            </a:extLst>
          </p:cNvPr>
          <p:cNvSpPr txBox="1"/>
          <p:nvPr/>
        </p:nvSpPr>
        <p:spPr>
          <a:xfrm>
            <a:off x="1563757" y="331759"/>
            <a:ext cx="5181599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/>
              <a:t>Fire Station &amp; Crew Protective Measures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A182A9-645F-5641-B442-B4C9D6C9C668}"/>
              </a:ext>
            </a:extLst>
          </p:cNvPr>
          <p:cNvSpPr txBox="1"/>
          <p:nvPr/>
        </p:nvSpPr>
        <p:spPr>
          <a:xfrm>
            <a:off x="1563752" y="935658"/>
            <a:ext cx="5181597" cy="13465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Purpose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6075" marR="62865" indent="-231775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Protect</a:t>
            </a:r>
            <a:r>
              <a:rPr lang="en-US" sz="1200" spc="-3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spc="10" dirty="0"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z="1200" spc="-3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South County Fire</a:t>
            </a:r>
            <a:r>
              <a:rPr lang="en-US" sz="1200" spc="-2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spc="-15" dirty="0">
                <a:latin typeface="Calibri" panose="020F0502020204030204" pitchFamily="34" charset="0"/>
                <a:ea typeface="Calibri" panose="020F0502020204030204" pitchFamily="34" charset="0"/>
              </a:rPr>
              <a:t>workforce</a:t>
            </a:r>
            <a:r>
              <a:rPr lang="en-US" sz="1200" spc="-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so</a:t>
            </a:r>
            <a:r>
              <a:rPr lang="en-US" sz="1200" spc="-3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we can continue to serve the</a:t>
            </a:r>
            <a:r>
              <a:rPr lang="en-US" sz="1200" spc="1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public</a:t>
            </a:r>
          </a:p>
          <a:p>
            <a:pPr marL="346075" marR="10795" indent="-231775">
              <a:spcBef>
                <a:spcPts val="300"/>
              </a:spcBef>
              <a:buFont typeface="+mj-lt"/>
              <a:buAutoNum type="arabicPeriod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Protect</a:t>
            </a:r>
            <a:r>
              <a:rPr lang="en-US" sz="1200" spc="-3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patients and families within</a:t>
            </a:r>
            <a:r>
              <a:rPr lang="en-US" sz="1200" spc="-2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our</a:t>
            </a:r>
            <a:r>
              <a:rPr lang="en-US" sz="1200" spc="-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community</a:t>
            </a:r>
            <a:r>
              <a:rPr lang="en-US" sz="1200" spc="-4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and response</a:t>
            </a:r>
            <a:r>
              <a:rPr lang="en-US" sz="1200" spc="-1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area</a:t>
            </a:r>
          </a:p>
          <a:p>
            <a:pPr marL="346075" marR="10795" indent="-231775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Provide a safe work environment and protect </a:t>
            </a:r>
            <a:r>
              <a:rPr lang="en-US" sz="1200" spc="-15" dirty="0">
                <a:latin typeface="Calibri" panose="020F0502020204030204" pitchFamily="34" charset="0"/>
                <a:ea typeface="Calibri" panose="020F0502020204030204" pitchFamily="34" charset="0"/>
              </a:rPr>
              <a:t>fire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stations from contamination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04BE28-54F3-F046-ABD1-60F41BBAF0B5}"/>
              </a:ext>
            </a:extLst>
          </p:cNvPr>
          <p:cNvSpPr txBox="1"/>
          <p:nvPr/>
        </p:nvSpPr>
        <p:spPr>
          <a:xfrm>
            <a:off x="1563751" y="2495566"/>
            <a:ext cx="5181597" cy="297260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Actions</a:t>
            </a:r>
          </a:p>
          <a:p>
            <a:pPr marL="346075" lvl="0" indent="-222250">
              <a:spcBef>
                <a:spcPts val="400"/>
              </a:spcBef>
              <a:buFont typeface="+mj-lt"/>
              <a:buAutoNum type="arabicPeriod"/>
            </a:pPr>
            <a:r>
              <a:rPr lang="en-US" sz="1200" dirty="0"/>
              <a:t>Restrict ALL visitor access, including citizens and family members. Post signage on entry doors (as provided).</a:t>
            </a:r>
          </a:p>
          <a:p>
            <a:pPr marL="346075" lvl="0" indent="-222250">
              <a:spcBef>
                <a:spcPts val="400"/>
              </a:spcBef>
              <a:buFont typeface="+mj-lt"/>
              <a:buAutoNum type="arabicPeriod"/>
            </a:pPr>
            <a:r>
              <a:rPr lang="en-US" sz="1200" dirty="0"/>
              <a:t>Restrict fire station access for anyone (employees and citizens) showing signs of fever or respiratory illness.</a:t>
            </a:r>
          </a:p>
          <a:p>
            <a:pPr marL="346075" lvl="0" indent="-222250">
              <a:spcBef>
                <a:spcPts val="400"/>
              </a:spcBef>
              <a:buFont typeface="+mj-lt"/>
              <a:buAutoNum type="arabicPeriod"/>
            </a:pPr>
            <a:r>
              <a:rPr lang="en-US" sz="1200" dirty="0"/>
              <a:t>Limit fire station access to a single entry point (as feasible).</a:t>
            </a:r>
          </a:p>
          <a:p>
            <a:pPr marL="346075" lvl="0" indent="-222250">
              <a:spcBef>
                <a:spcPts val="400"/>
              </a:spcBef>
              <a:buFont typeface="+mj-lt"/>
              <a:buAutoNum type="arabicPeriod"/>
            </a:pPr>
            <a:r>
              <a:rPr lang="en-US" sz="1200" dirty="0"/>
              <a:t>When entering fire station, perform:</a:t>
            </a:r>
          </a:p>
          <a:p>
            <a:pPr marL="635000" lvl="1" indent="-174625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hand hygiene with alcohol-based cleaner</a:t>
            </a:r>
          </a:p>
          <a:p>
            <a:pPr marL="635000" lvl="1" indent="-174625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boot decontamination with disinfectant (</a:t>
            </a:r>
            <a:r>
              <a:rPr lang="en-US" sz="1200" dirty="0" err="1"/>
              <a:t>CaviCide</a:t>
            </a:r>
            <a:r>
              <a:rPr lang="en-US" sz="1200" dirty="0"/>
              <a:t> Spray or wipes)</a:t>
            </a:r>
          </a:p>
          <a:p>
            <a:pPr marL="346075" lvl="0" indent="-222250">
              <a:spcBef>
                <a:spcPts val="400"/>
              </a:spcBef>
              <a:buFont typeface="+mj-lt"/>
              <a:buAutoNum type="arabicPeriod"/>
            </a:pPr>
            <a:r>
              <a:rPr lang="en-US" sz="1200" dirty="0"/>
              <a:t>Every employee needs to proactively self-monitor for symptoms</a:t>
            </a:r>
          </a:p>
          <a:p>
            <a:pPr marL="635000" lvl="1" indent="-1746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At start of shift, once during shift, and going off shift:</a:t>
            </a:r>
            <a:endParaRPr lang="en-US" sz="1200" dirty="0">
              <a:highlight>
                <a:srgbClr val="FF0000"/>
              </a:highlight>
            </a:endParaRPr>
          </a:p>
          <a:p>
            <a:pPr marL="346075" lvl="0" indent="-222250">
              <a:spcBef>
                <a:spcPts val="400"/>
              </a:spcBef>
              <a:buFont typeface="+mj-lt"/>
              <a:buAutoNum type="arabicPeriod"/>
            </a:pPr>
            <a:r>
              <a:rPr lang="en-US" sz="1200" dirty="0"/>
              <a:t>Complete daily station cleaning and decontamination as posted in Operative IQ daily tasks.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472209-AAD3-BE40-ABAA-29117BB00AEF}"/>
              </a:ext>
            </a:extLst>
          </p:cNvPr>
          <p:cNvSpPr txBox="1"/>
          <p:nvPr/>
        </p:nvSpPr>
        <p:spPr>
          <a:xfrm>
            <a:off x="1563754" y="5681562"/>
            <a:ext cx="5181597" cy="3203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Employee Self-Assessment and Symptoms Monitored</a:t>
            </a:r>
          </a:p>
          <a:p>
            <a:pPr>
              <a:spcBef>
                <a:spcPts val="400"/>
              </a:spcBef>
            </a:pPr>
            <a:r>
              <a:rPr lang="en-US" sz="1200"/>
              <a:t>At start of shift and minimum 2 times during shift day, do you have:</a:t>
            </a:r>
          </a:p>
          <a:p>
            <a:pPr marL="346075" marR="0" indent="-173038">
              <a:lnSpc>
                <a:spcPts val="142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</a:rPr>
              <a:t>Cough</a:t>
            </a:r>
          </a:p>
          <a:p>
            <a:pPr marL="346075" marR="62865" indent="-173038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</a:rPr>
              <a:t>Shortness of breath or difficulty breathing</a:t>
            </a:r>
          </a:p>
          <a:p>
            <a:pPr marL="346075" marR="10795" indent="-173038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</a:rPr>
              <a:t>Fever (checked by thermometer)</a:t>
            </a:r>
          </a:p>
          <a:p>
            <a:pPr marL="346075" marR="10795" indent="-173038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</a:rPr>
              <a:t>Chills or feeling feverish</a:t>
            </a:r>
          </a:p>
          <a:p>
            <a:pPr marL="346075" marR="10795" indent="-173038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</a:rPr>
              <a:t>Muscle Pain</a:t>
            </a:r>
          </a:p>
          <a:p>
            <a:pPr marL="346075" marR="10795" indent="-173038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</a:rPr>
              <a:t>Sore throat</a:t>
            </a:r>
          </a:p>
          <a:p>
            <a:pPr marL="346075" marR="10795" indent="-173038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</a:rPr>
              <a:t>New loss of taste or smell</a:t>
            </a:r>
          </a:p>
          <a:p>
            <a:pPr marL="346075" marR="10795" indent="-173038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</a:rPr>
              <a:t>GI-nausea, vomiting or diarrhea</a:t>
            </a:r>
          </a:p>
          <a:p>
            <a:pPr marL="346075" marR="10795" indent="-173038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</a:rPr>
              <a:t>Extreme fatigue</a:t>
            </a:r>
          </a:p>
          <a:p>
            <a:pPr marL="635000" lvl="3" indent="-174625">
              <a:spcBef>
                <a:spcPts val="400"/>
              </a:spcBef>
              <a:buFont typeface="System Font Regular"/>
              <a:buChar char="-"/>
            </a:pPr>
            <a:r>
              <a:rPr lang="en-US" sz="1200"/>
              <a:t>If </a:t>
            </a:r>
            <a:r>
              <a:rPr lang="en-US" sz="1200" b="1">
                <a:solidFill>
                  <a:srgbClr val="C00000"/>
                </a:solidFill>
              </a:rPr>
              <a:t>“YES” to ANY </a:t>
            </a:r>
            <a:r>
              <a:rPr lang="en-US" sz="1200"/>
              <a:t>symptoms, IMMEDIATELY notify your station Captain or Battalion Chief</a:t>
            </a:r>
          </a:p>
          <a:p>
            <a:pPr marL="635000" lvl="3" indent="-174625">
              <a:spcBef>
                <a:spcPts val="400"/>
              </a:spcBef>
              <a:buFont typeface="System Font Regular"/>
              <a:buChar char="-"/>
            </a:pPr>
            <a:r>
              <a:rPr lang="en-US" sz="1200"/>
              <a:t>If </a:t>
            </a:r>
            <a:r>
              <a:rPr lang="en-US" sz="1200" b="1">
                <a:solidFill>
                  <a:srgbClr val="C00000"/>
                </a:solidFill>
              </a:rPr>
              <a:t>“NO” to ALL </a:t>
            </a:r>
            <a:r>
              <a:rPr lang="en-US" sz="1200"/>
              <a:t>symptoms, continue self-monitoring throughout shift</a:t>
            </a:r>
          </a:p>
        </p:txBody>
      </p:sp>
    </p:spTree>
    <p:extLst>
      <p:ext uri="{BB962C8B-B14F-4D97-AF65-F5344CB8AC3E}">
        <p14:creationId xmlns:p14="http://schemas.microsoft.com/office/powerpoint/2010/main" val="3294039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46E488-3C82-6C45-BF7A-60BAFB3E8EBE}"/>
              </a:ext>
            </a:extLst>
          </p:cNvPr>
          <p:cNvSpPr txBox="1"/>
          <p:nvPr/>
        </p:nvSpPr>
        <p:spPr>
          <a:xfrm>
            <a:off x="5314122" y="0"/>
            <a:ext cx="1543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Subject to Change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48CCCC-1AC0-8D40-A183-82CA7600AA42}"/>
              </a:ext>
            </a:extLst>
          </p:cNvPr>
          <p:cNvSpPr txBox="1"/>
          <p:nvPr/>
        </p:nvSpPr>
        <p:spPr>
          <a:xfrm>
            <a:off x="134911" y="331759"/>
            <a:ext cx="6610445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/>
              <a:t>Non-Transport Unit COVID-19 Crew Checklist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0A5694-B1EB-B143-A0FC-4DBF0907F17B}"/>
              </a:ext>
            </a:extLst>
          </p:cNvPr>
          <p:cNvSpPr txBox="1"/>
          <p:nvPr/>
        </p:nvSpPr>
        <p:spPr>
          <a:xfrm>
            <a:off x="134911" y="895693"/>
            <a:ext cx="6552851" cy="120802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Basic Requirements:</a:t>
            </a:r>
          </a:p>
          <a:p>
            <a:pPr marL="404813" indent="-169863">
              <a:buFont typeface="Arial" panose="020B0604020202020204" pitchFamily="34" charset="0"/>
              <a:buChar char="•"/>
            </a:pPr>
            <a:r>
              <a:rPr lang="en-US" sz="1400" dirty="0"/>
              <a:t>Wear N-95, face shield (or goggles), gown, and gloves for all providers involved in patient care</a:t>
            </a:r>
          </a:p>
          <a:p>
            <a:pPr marL="857250" lvl="1" indent="-168275">
              <a:buFont typeface="System Font Regular"/>
              <a:buChar char="-"/>
            </a:pPr>
            <a:r>
              <a:rPr lang="en-US" sz="1400" dirty="0"/>
              <a:t>Including MVCs, other trauma </a:t>
            </a:r>
          </a:p>
          <a:p>
            <a:pPr marL="404813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Surgical mask on ALL patients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5347D2-4843-2847-8614-84F0252E729C}"/>
              </a:ext>
            </a:extLst>
          </p:cNvPr>
          <p:cNvSpPr txBox="1"/>
          <p:nvPr/>
        </p:nvSpPr>
        <p:spPr>
          <a:xfrm>
            <a:off x="132527" y="2116416"/>
            <a:ext cx="6552851" cy="21852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ON SCENE Actions:</a:t>
            </a:r>
          </a:p>
          <a:p>
            <a:pPr marL="404813" indent="-169863">
              <a:buFont typeface="Arial" panose="020B0604020202020204" pitchFamily="34" charset="0"/>
              <a:buChar char="•"/>
            </a:pPr>
            <a:r>
              <a:rPr lang="en-US" sz="1400" dirty="0"/>
              <a:t>Minimize number of crew in contact with patient</a:t>
            </a:r>
          </a:p>
          <a:p>
            <a:pPr marL="404813" indent="-169863">
              <a:buFont typeface="Arial" panose="020B0604020202020204" pitchFamily="34" charset="0"/>
              <a:buChar char="•"/>
            </a:pPr>
            <a:r>
              <a:rPr lang="en-US" sz="1400" dirty="0"/>
              <a:t>Initial doorway triage: </a:t>
            </a:r>
            <a:r>
              <a:rPr lang="en-US" sz="1400" dirty="0">
                <a:solidFill>
                  <a:srgbClr val="FF0000"/>
                </a:solidFill>
              </a:rPr>
              <a:t>6 ft. separation</a:t>
            </a:r>
          </a:p>
          <a:p>
            <a:pPr marL="857250" lvl="1" indent="-168275">
              <a:buFont typeface="System Font Regular"/>
              <a:buChar char="-"/>
            </a:pPr>
            <a:r>
              <a:rPr lang="en-US" sz="1400" dirty="0"/>
              <a:t>ALL STANDARDS OF CARE STILL IN EFFECT </a:t>
            </a:r>
          </a:p>
          <a:p>
            <a:pPr marL="404813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Have patient walk to front door, if appropriate</a:t>
            </a:r>
          </a:p>
          <a:p>
            <a:pPr marL="404813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NO ORAL TEMPS</a:t>
            </a:r>
          </a:p>
          <a:p>
            <a:pPr marL="404813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Transport with maximum ventilation</a:t>
            </a:r>
          </a:p>
          <a:p>
            <a:pPr marL="404813" indent="-1698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Driver: </a:t>
            </a:r>
            <a:r>
              <a:rPr lang="en-US" sz="1400" dirty="0"/>
              <a:t>remove gloves, gown, &amp; goggles; clean hands before entering cab; only wear N95 while transporting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EBC56-76E4-4C10-B688-C0F9D62BB2B1}"/>
              </a:ext>
            </a:extLst>
          </p:cNvPr>
          <p:cNvSpPr txBox="1"/>
          <p:nvPr/>
        </p:nvSpPr>
        <p:spPr>
          <a:xfrm>
            <a:off x="192501" y="-21831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D7CC38-C87D-4B9F-94CD-13C3D8DDD9E0}"/>
              </a:ext>
            </a:extLst>
          </p:cNvPr>
          <p:cNvSpPr txBox="1"/>
          <p:nvPr/>
        </p:nvSpPr>
        <p:spPr>
          <a:xfrm>
            <a:off x="132528" y="4301630"/>
            <a:ext cx="6552850" cy="17799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Actions if crew had any </a:t>
            </a:r>
            <a:r>
              <a:rPr lang="en-US" sz="1400" b="1">
                <a:solidFill>
                  <a:srgbClr val="FF0000"/>
                </a:solidFill>
              </a:rPr>
              <a:t>patient contact </a:t>
            </a:r>
            <a:endParaRPr lang="en-US" sz="1400">
              <a:solidFill>
                <a:srgbClr val="FF0000"/>
              </a:solidFill>
            </a:endParaRPr>
          </a:p>
          <a:p>
            <a:pPr marL="685800" lvl="0" indent="-685800">
              <a:spcBef>
                <a:spcPts val="900"/>
              </a:spcBef>
            </a:pPr>
            <a:r>
              <a:rPr lang="en-US" sz="1200" b="1"/>
              <a:t>AT SCENE   </a:t>
            </a:r>
            <a:r>
              <a:rPr lang="en-US" sz="1200"/>
              <a:t>(If unable to DECON at scene, complete #1-4 on ramp NOT INSIDE THE BAY and </a:t>
            </a:r>
            <a:r>
              <a:rPr lang="en-US" sz="1200" err="1"/>
              <a:t>Decon</a:t>
            </a:r>
            <a:r>
              <a:rPr lang="en-US" sz="1200"/>
              <a:t> inside of rig wearing PPE):</a:t>
            </a:r>
          </a:p>
          <a:p>
            <a:pPr marL="344488" lvl="0" indent="-223838">
              <a:spcBef>
                <a:spcPts val="125"/>
              </a:spcBef>
              <a:buFont typeface="+mj-lt"/>
              <a:buAutoNum type="arabicPeriod"/>
            </a:pPr>
            <a:r>
              <a:rPr lang="en-US" sz="1200"/>
              <a:t>Doff and bag all PPE</a:t>
            </a:r>
          </a:p>
          <a:p>
            <a:pPr marL="344488" lvl="0" indent="-223838">
              <a:spcBef>
                <a:spcPts val="125"/>
              </a:spcBef>
              <a:buFont typeface="+mj-lt"/>
              <a:buAutoNum type="arabicPeriod"/>
            </a:pPr>
            <a:r>
              <a:rPr lang="en-US" sz="1200"/>
              <a:t>Clean hands</a:t>
            </a:r>
          </a:p>
          <a:p>
            <a:pPr marL="344488" lvl="0" indent="-223838">
              <a:spcBef>
                <a:spcPts val="125"/>
              </a:spcBef>
              <a:buFont typeface="+mj-lt"/>
              <a:buAutoNum type="arabicPeriod"/>
            </a:pPr>
            <a:r>
              <a:rPr lang="en-US" sz="1200" err="1"/>
              <a:t>Decon</a:t>
            </a:r>
            <a:r>
              <a:rPr lang="en-US" sz="1200"/>
              <a:t> boots with spray </a:t>
            </a:r>
            <a:r>
              <a:rPr lang="en-US" sz="1200" b="1"/>
              <a:t>CaviCide1</a:t>
            </a:r>
          </a:p>
          <a:p>
            <a:pPr marL="344488" lvl="0" indent="-223838">
              <a:spcBef>
                <a:spcPts val="125"/>
              </a:spcBef>
              <a:buFont typeface="+mj-lt"/>
              <a:buAutoNum type="arabicPeriod"/>
            </a:pPr>
            <a:r>
              <a:rPr lang="en-US" sz="1200" err="1"/>
              <a:t>Decon</a:t>
            </a:r>
            <a:r>
              <a:rPr lang="en-US" sz="1200"/>
              <a:t> goggles and wash with soap and water</a:t>
            </a:r>
          </a:p>
          <a:p>
            <a:pPr marL="344488" indent="-223838">
              <a:spcBef>
                <a:spcPts val="125"/>
              </a:spcBef>
              <a:buFont typeface="+mj-lt"/>
              <a:buAutoNum type="arabicPeriod"/>
            </a:pPr>
            <a:r>
              <a:rPr lang="en-US" sz="1200"/>
              <a:t>Launder uniforms as appropriate per agency infection control guidelines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B25839-98A5-4C73-A4C7-36474CAD1E51}"/>
              </a:ext>
            </a:extLst>
          </p:cNvPr>
          <p:cNvSpPr txBox="1"/>
          <p:nvPr/>
        </p:nvSpPr>
        <p:spPr>
          <a:xfrm>
            <a:off x="132527" y="6195676"/>
            <a:ext cx="6552849" cy="27084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Crews strongly encouraged to do a “Full Tyvek </a:t>
            </a:r>
            <a:r>
              <a:rPr lang="en-US" sz="1600" b="1" err="1">
                <a:solidFill>
                  <a:srgbClr val="FF0000"/>
                </a:solidFill>
              </a:rPr>
              <a:t>decon</a:t>
            </a:r>
            <a:r>
              <a:rPr lang="en-US" sz="1600" b="1">
                <a:solidFill>
                  <a:srgbClr val="FF0000"/>
                </a:solidFill>
              </a:rPr>
              <a:t>” after:</a:t>
            </a:r>
          </a:p>
          <a:p>
            <a:pPr algn="ctr"/>
            <a:r>
              <a:rPr lang="en-US" sz="1400" b="1">
                <a:solidFill>
                  <a:srgbClr val="FF0000"/>
                </a:solidFill>
              </a:rPr>
              <a:t>cardiac arrest, combative </a:t>
            </a:r>
            <a:r>
              <a:rPr lang="en-US" sz="1400" b="1" err="1">
                <a:solidFill>
                  <a:srgbClr val="FF0000"/>
                </a:solidFill>
              </a:rPr>
              <a:t>pt</a:t>
            </a:r>
            <a:r>
              <a:rPr lang="en-US" sz="1400" b="1">
                <a:solidFill>
                  <a:srgbClr val="FF0000"/>
                </a:solidFill>
              </a:rPr>
              <a:t>, or anytime crew has concerns for contamination</a:t>
            </a:r>
          </a:p>
          <a:p>
            <a:r>
              <a:rPr lang="en-US" sz="1300" b="1"/>
              <a:t>AT SCENE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/>
              <a:t>Doff and bag all PPE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 err="1"/>
              <a:t>Decon</a:t>
            </a:r>
            <a:r>
              <a:rPr lang="en-US" sz="1200"/>
              <a:t> boots with spray </a:t>
            </a:r>
            <a:r>
              <a:rPr lang="en-US" sz="1200" b="1"/>
              <a:t>CaviCide1</a:t>
            </a:r>
            <a:endParaRPr lang="en-US" sz="1200"/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/>
              <a:t>Doff and bag uniforms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/>
              <a:t>Clean hands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/>
              <a:t>Don Tyvek suits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/>
              <a:t>Place bagged uniforms in exterior rig compartment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/>
              <a:t>Return to station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/>
              <a:t>Launder uniforms with PPE (Hot water and hot drying)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/>
              <a:t>Shower and don fresh uniforms</a:t>
            </a:r>
          </a:p>
        </p:txBody>
      </p:sp>
    </p:spTree>
    <p:extLst>
      <p:ext uri="{BB962C8B-B14F-4D97-AF65-F5344CB8AC3E}">
        <p14:creationId xmlns:p14="http://schemas.microsoft.com/office/powerpoint/2010/main" val="90063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FAC3B-0AF0-E143-B071-62F55BE2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4950" y="8812241"/>
            <a:ext cx="1543050" cy="486833"/>
          </a:xfrm>
        </p:spPr>
        <p:txBody>
          <a:bodyPr/>
          <a:lstStyle/>
          <a:p>
            <a:fld id="{CD1CB362-FDF9-EC4D-B084-1AC916796156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C511E-628D-FE4A-BE81-77D5E3998CE7}"/>
              </a:ext>
            </a:extLst>
          </p:cNvPr>
          <p:cNvSpPr txBox="1"/>
          <p:nvPr/>
        </p:nvSpPr>
        <p:spPr>
          <a:xfrm>
            <a:off x="5314122" y="0"/>
            <a:ext cx="1543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Subject to Change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96AEA41-C4CB-574C-A6D8-153ABFB3C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980806"/>
              </p:ext>
            </p:extLst>
          </p:nvPr>
        </p:nvGraphicFramePr>
        <p:xfrm>
          <a:off x="-2" y="331759"/>
          <a:ext cx="1404732" cy="84804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732">
                  <a:extLst>
                    <a:ext uri="{9D8B030D-6E8A-4147-A177-3AD203B41FA5}">
                      <a16:colId xmlns:a16="http://schemas.microsoft.com/office/drawing/2014/main" val="3921577720"/>
                    </a:ext>
                  </a:extLst>
                </a:gridCol>
              </a:tblGrid>
              <a:tr h="499973">
                <a:tc>
                  <a:txBody>
                    <a:bodyPr/>
                    <a:lstStyle/>
                    <a:p>
                      <a:r>
                        <a:rPr lang="en-US" sz="1250" b="1">
                          <a:solidFill>
                            <a:schemeClr val="tx1"/>
                          </a:solidFill>
                        </a:rPr>
                        <a:t>COVID-19 Best Practices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719601"/>
                  </a:ext>
                </a:extLst>
              </a:tr>
              <a:tr h="628998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Station/Crew Protective Measures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953531"/>
                  </a:ext>
                </a:extLst>
              </a:tr>
              <a:tr h="274179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Crew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939464"/>
                  </a:ext>
                </a:extLst>
              </a:tr>
              <a:tr h="298371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Response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0080271"/>
                  </a:ext>
                </a:extLst>
              </a:tr>
              <a:tr h="274179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Department PPE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8024458"/>
                  </a:ext>
                </a:extLst>
              </a:tr>
              <a:tr h="274179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9109889"/>
                  </a:ext>
                </a:extLst>
              </a:tr>
              <a:tr h="274179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Aerosol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9485018"/>
                  </a:ext>
                </a:extLst>
              </a:tr>
              <a:tr h="274179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en-US" sz="1100" baseline="-250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– Airway Mgt.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485066"/>
                  </a:ext>
                </a:extLst>
              </a:tr>
              <a:tr h="274179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7333269"/>
                  </a:ext>
                </a:extLst>
              </a:tr>
              <a:tr h="274179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Notify Hospital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376884"/>
                  </a:ext>
                </a:extLst>
              </a:tr>
              <a:tr h="298371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Decontamination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677753"/>
                  </a:ext>
                </a:extLst>
              </a:tr>
              <a:tr h="628998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909529"/>
                  </a:ext>
                </a:extLst>
              </a:tr>
              <a:tr h="628998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Non-transport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372871"/>
                  </a:ext>
                </a:extLst>
              </a:tr>
              <a:tr h="451589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 Unit Decon 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1830014"/>
                  </a:ext>
                </a:extLst>
              </a:tr>
              <a:tr h="361418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Preservation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1962195"/>
                  </a:ext>
                </a:extLst>
              </a:tr>
              <a:tr h="361418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Conservation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0343612"/>
                  </a:ext>
                </a:extLst>
              </a:tr>
              <a:tr h="451589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UV-C N-95 Mask Disinfection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8020988"/>
                  </a:ext>
                </a:extLst>
              </a:tr>
              <a:tr h="499973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 Safety &amp; Sick Personnel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9500912"/>
                  </a:ext>
                </a:extLst>
              </a:tr>
              <a:tr h="274179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Workflow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6989755"/>
                  </a:ext>
                </a:extLst>
              </a:tr>
              <a:tr h="274179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BC Algorithm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140431"/>
                  </a:ext>
                </a:extLst>
              </a:tr>
              <a:tr h="451589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14-Day Symptom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9086480"/>
                  </a:ext>
                </a:extLst>
              </a:tr>
              <a:tr h="451589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Daily Shift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73433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B22B950-81D9-2B40-B1C8-77D4CE355064}"/>
              </a:ext>
            </a:extLst>
          </p:cNvPr>
          <p:cNvSpPr txBox="1"/>
          <p:nvPr/>
        </p:nvSpPr>
        <p:spPr>
          <a:xfrm>
            <a:off x="1563757" y="331759"/>
            <a:ext cx="5181599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/>
              <a:t>Fire Station Strategies for Crew Safety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A26BB2-2261-D549-8F67-C49286120EB8}"/>
              </a:ext>
            </a:extLst>
          </p:cNvPr>
          <p:cNvSpPr txBox="1"/>
          <p:nvPr/>
        </p:nvSpPr>
        <p:spPr>
          <a:xfrm>
            <a:off x="1563757" y="873661"/>
            <a:ext cx="5181597" cy="13978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Virus Transmissibility</a:t>
            </a:r>
          </a:p>
          <a:p>
            <a:pPr marL="114300" marR="0">
              <a:lnSpc>
                <a:spcPts val="142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Evidence shows transmission of COVID-19 is possible through:</a:t>
            </a:r>
          </a:p>
          <a:p>
            <a:pPr marL="403225" lvl="1" indent="-230188">
              <a:lnSpc>
                <a:spcPts val="142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Talking/normal breathing (not just coughing, sneezing, droplet contact)</a:t>
            </a:r>
          </a:p>
          <a:p>
            <a:pPr marL="403225" lvl="1">
              <a:lnSpc>
                <a:spcPts val="1420"/>
              </a:lnSpc>
              <a:spcBef>
                <a:spcPts val="300"/>
              </a:spcBef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</a:p>
          <a:p>
            <a:pPr marL="403225" lvl="1" indent="-230188">
              <a:lnSpc>
                <a:spcPts val="1420"/>
              </a:lnSpc>
              <a:spcBef>
                <a:spcPts val="300"/>
              </a:spcBef>
              <a:buFont typeface="+mj-lt"/>
              <a:buAutoNum type="arabicPeriod" startAt="2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By infected people who are pre-symptomatic or asymptomatic and showing mild to no symptoms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7AEA13-5DAB-EF4E-BC6A-E5BB8B593AFC}"/>
              </a:ext>
            </a:extLst>
          </p:cNvPr>
          <p:cNvSpPr txBox="1"/>
          <p:nvPr/>
        </p:nvSpPr>
        <p:spPr>
          <a:xfrm>
            <a:off x="1563756" y="2333959"/>
            <a:ext cx="5181597" cy="26930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Strategies To Limit COVID-19 Transmission to On-Duty Crews</a:t>
            </a:r>
          </a:p>
          <a:p>
            <a:pPr marL="401638" indent="-228600">
              <a:spcBef>
                <a:spcPts val="600"/>
              </a:spcBef>
              <a:buAutoNum type="arabi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Social Distancing: Maintain 6 feet separation</a:t>
            </a:r>
          </a:p>
          <a:p>
            <a:pPr marL="401638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Surgical Masks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</a:rPr>
              <a:t>Mandatory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 in stations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</a:rPr>
              <a:t>except when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858838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Eating (practice good social distancing or eat alone), or</a:t>
            </a:r>
          </a:p>
          <a:p>
            <a:pPr marL="858838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Alone in a room (bedroom, working out, office,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etc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858838" lvl="1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Outside and able to maintain social distancing</a:t>
            </a:r>
          </a:p>
          <a:p>
            <a:pPr marL="401638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Masks required when driving together in apparatus</a:t>
            </a:r>
          </a:p>
          <a:p>
            <a:pPr marL="401638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Wash hands thoroughly and often</a:t>
            </a:r>
          </a:p>
          <a:p>
            <a:pPr marL="401638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Optimize ventilation in station (keeping security in mind)</a:t>
            </a:r>
          </a:p>
          <a:p>
            <a:pPr marL="401638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Complete daily station cleaning and decontamination as posted in Operative IQ daily tasks and throughout the 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DC3677-2810-3E47-A003-60B45C35EC8D}"/>
              </a:ext>
            </a:extLst>
          </p:cNvPr>
          <p:cNvSpPr txBox="1"/>
          <p:nvPr/>
        </p:nvSpPr>
        <p:spPr>
          <a:xfrm>
            <a:off x="1563756" y="5072971"/>
            <a:ext cx="5181597" cy="40190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Station Activities</a:t>
            </a:r>
          </a:p>
          <a:p>
            <a:pPr marL="173038">
              <a:spcBef>
                <a:spcPts val="600"/>
              </a:spcBef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. 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</a:rPr>
              <a:t>Kitchen and Mealtime: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00" lvl="1" indent="-174625">
              <a:lnSpc>
                <a:spcPts val="142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Limit trips to grocery store – wear surgical masks if you go</a:t>
            </a:r>
          </a:p>
          <a:p>
            <a:pPr marL="635000" lvl="1" indent="-174625">
              <a:lnSpc>
                <a:spcPts val="142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b="1" u="sng" dirty="0">
                <a:latin typeface="Calibri" panose="020F0502020204030204" pitchFamily="34" charset="0"/>
                <a:ea typeface="Calibri" panose="020F0502020204030204" pitchFamily="34" charset="0"/>
              </a:rPr>
              <a:t>Modify group meals to allow for social distancing</a:t>
            </a:r>
          </a:p>
          <a:p>
            <a:pPr marL="1033463" lvl="2" indent="-173038">
              <a:lnSpc>
                <a:spcPts val="1420"/>
              </a:lnSpc>
              <a:spcBef>
                <a:spcPts val="300"/>
              </a:spcBef>
              <a:buFont typeface="System Font Regular"/>
              <a:buChar char="-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Ensure everyone is washing hands</a:t>
            </a:r>
          </a:p>
          <a:p>
            <a:pPr marL="1033463" lvl="2" indent="-173038">
              <a:lnSpc>
                <a:spcPts val="1420"/>
              </a:lnSpc>
              <a:spcBef>
                <a:spcPts val="300"/>
              </a:spcBef>
              <a:buFont typeface="System Font Regular"/>
              <a:buChar char="-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Get your own plate and utensils</a:t>
            </a:r>
          </a:p>
          <a:p>
            <a:pPr marL="1033463" lvl="2" indent="-173038">
              <a:lnSpc>
                <a:spcPts val="1420"/>
              </a:lnSpc>
              <a:spcBef>
                <a:spcPts val="300"/>
              </a:spcBef>
              <a:buFont typeface="System Font Regular"/>
              <a:buChar char="-"/>
            </a:pPr>
            <a:r>
              <a:rPr lang="en-US" sz="1100" b="1" u="sng" dirty="0">
                <a:latin typeface="Calibri" panose="020F0502020204030204" pitchFamily="34" charset="0"/>
                <a:ea typeface="Calibri" panose="020F0502020204030204" pitchFamily="34" charset="0"/>
              </a:rPr>
              <a:t>Move or add tables to allow 6 feet separation</a:t>
            </a:r>
          </a:p>
          <a:p>
            <a:pPr marL="635000" lvl="1" indent="-174625">
              <a:lnSpc>
                <a:spcPts val="142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Clean early and clean often – true for whole station, especially common areas and high-contact surfaces</a:t>
            </a:r>
          </a:p>
          <a:p>
            <a:pPr marL="173038">
              <a:lnSpc>
                <a:spcPts val="1420"/>
              </a:lnSpc>
              <a:spcBef>
                <a:spcPts val="300"/>
              </a:spcBef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2. 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</a:rPr>
              <a:t>Workouts:</a:t>
            </a:r>
          </a:p>
          <a:p>
            <a:pPr marL="635000" lvl="1" indent="-174625">
              <a:lnSpc>
                <a:spcPts val="142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Limit number of people working out at one time</a:t>
            </a:r>
          </a:p>
          <a:p>
            <a:pPr marL="635000" lvl="1" indent="-174625">
              <a:lnSpc>
                <a:spcPts val="142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Clean any equipment you use EVERY time</a:t>
            </a:r>
          </a:p>
          <a:p>
            <a:pPr marL="635000" lvl="1" indent="-174625">
              <a:lnSpc>
                <a:spcPts val="142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Open windows while working out – turn on fans, if available</a:t>
            </a:r>
          </a:p>
          <a:p>
            <a:pPr marL="635000" lvl="1" indent="-174625">
              <a:lnSpc>
                <a:spcPts val="142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Be mindful of station security – close windows when done</a:t>
            </a:r>
          </a:p>
          <a:p>
            <a:pPr marL="173038">
              <a:lnSpc>
                <a:spcPts val="1420"/>
              </a:lnSpc>
              <a:spcBef>
                <a:spcPts val="300"/>
              </a:spcBef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3.  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</a:rPr>
              <a:t>Station Shoes and Duty Boots:</a:t>
            </a:r>
          </a:p>
          <a:p>
            <a:pPr marL="635000" lvl="1" indent="-174625">
              <a:lnSpc>
                <a:spcPts val="142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Consider using station shoes</a:t>
            </a:r>
          </a:p>
          <a:p>
            <a:pPr marL="635000" lvl="1" indent="-174625">
              <a:lnSpc>
                <a:spcPts val="142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Consider keeping duty boots in the apparatus bay</a:t>
            </a:r>
          </a:p>
          <a:p>
            <a:pPr marL="635000" lvl="1" indent="-174625">
              <a:lnSpc>
                <a:spcPts val="142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At a minimum, </a:t>
            </a:r>
            <a:r>
              <a:rPr lang="en-US" sz="1100" dirty="0" err="1">
                <a:latin typeface="Calibri" panose="020F0502020204030204" pitchFamily="34" charset="0"/>
                <a:ea typeface="Calibri" panose="020F0502020204030204" pitchFamily="34" charset="0"/>
              </a:rPr>
              <a:t>decon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 duty boots before entering station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45DD4-8AA2-4BE1-973F-947B7941BD58}"/>
              </a:ext>
            </a:extLst>
          </p:cNvPr>
          <p:cNvSpPr txBox="1"/>
          <p:nvPr/>
        </p:nvSpPr>
        <p:spPr>
          <a:xfrm>
            <a:off x="2980706" y="-2331"/>
            <a:ext cx="2098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July 30 – August 13, 2020</a:t>
            </a:r>
          </a:p>
        </p:txBody>
      </p:sp>
    </p:spTree>
    <p:extLst>
      <p:ext uri="{BB962C8B-B14F-4D97-AF65-F5344CB8AC3E}">
        <p14:creationId xmlns:p14="http://schemas.microsoft.com/office/powerpoint/2010/main" val="359521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3A33EE-7AC4-624F-AF8C-BC13824E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95823" y="8770476"/>
            <a:ext cx="1543050" cy="486833"/>
          </a:xfrm>
        </p:spPr>
        <p:txBody>
          <a:bodyPr/>
          <a:lstStyle/>
          <a:p>
            <a:fld id="{CD1CB362-FDF9-EC4D-B084-1AC916796156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36C338-4B56-7149-83D4-0A3806B94B77}"/>
              </a:ext>
            </a:extLst>
          </p:cNvPr>
          <p:cNvSpPr txBox="1"/>
          <p:nvPr/>
        </p:nvSpPr>
        <p:spPr>
          <a:xfrm>
            <a:off x="1563757" y="331759"/>
            <a:ext cx="518159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Level III / High Level PPE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913B60-213B-5A4C-8B54-D83ACE84B275}"/>
              </a:ext>
            </a:extLst>
          </p:cNvPr>
          <p:cNvSpPr txBox="1"/>
          <p:nvPr/>
        </p:nvSpPr>
        <p:spPr>
          <a:xfrm>
            <a:off x="4679385" y="2257464"/>
            <a:ext cx="2114791" cy="18158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/>
              <a:t>N-95 Mask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/>
              <a:t>Face shield (</a:t>
            </a:r>
            <a:r>
              <a:rPr lang="en-US" sz="1600" b="1">
                <a:highlight>
                  <a:srgbClr val="FFFF00"/>
                </a:highlight>
              </a:rPr>
              <a:t>no safety glasses required</a:t>
            </a:r>
            <a:r>
              <a:rPr lang="en-US" sz="1600" b="1"/>
              <a:t>) or goggles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/>
              <a:t>Gown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/>
              <a:t>Gloves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/>
              <a:t>Shoe covers optional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1DAC478-F503-4B43-B939-694C130C89D5}"/>
              </a:ext>
            </a:extLst>
          </p:cNvPr>
          <p:cNvSpPr txBox="1"/>
          <p:nvPr/>
        </p:nvSpPr>
        <p:spPr>
          <a:xfrm>
            <a:off x="2290861" y="5101642"/>
            <a:ext cx="31056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/>
              <a:t>Donning</a:t>
            </a:r>
            <a:r>
              <a:rPr lang="en-US" sz="1600"/>
              <a:t> Sequence: </a:t>
            </a:r>
            <a:r>
              <a:rPr lang="en-US" sz="1600" b="1">
                <a:solidFill>
                  <a:srgbClr val="FF40FF"/>
                </a:solidFill>
              </a:rPr>
              <a:t>M</a:t>
            </a:r>
            <a:r>
              <a:rPr lang="en-US" sz="1600" b="1">
                <a:solidFill>
                  <a:srgbClr val="C00000"/>
                </a:solidFill>
              </a:rPr>
              <a:t> </a:t>
            </a:r>
            <a:r>
              <a:rPr lang="en-US" sz="1600" b="1">
                <a:solidFill>
                  <a:srgbClr val="945200"/>
                </a:solidFill>
              </a:rPr>
              <a:t>E</a:t>
            </a:r>
            <a:r>
              <a:rPr lang="en-US" sz="1600" b="1">
                <a:solidFill>
                  <a:srgbClr val="00B050"/>
                </a:solidFill>
              </a:rPr>
              <a:t> </a:t>
            </a:r>
            <a:r>
              <a:rPr lang="en-US" sz="1600" b="1">
                <a:solidFill>
                  <a:srgbClr val="0432FF"/>
                </a:solidFill>
              </a:rPr>
              <a:t>G </a:t>
            </a:r>
            <a:r>
              <a:rPr lang="en-US" sz="1600" b="1">
                <a:solidFill>
                  <a:srgbClr val="FF9300"/>
                </a:solidFill>
              </a:rPr>
              <a:t>G</a:t>
            </a:r>
          </a:p>
          <a:p>
            <a:pPr marL="688975" indent="-230188">
              <a:buClr>
                <a:schemeClr val="tx1"/>
              </a:buClr>
              <a:buAutoNum type="arabicPeriod"/>
            </a:pPr>
            <a:r>
              <a:rPr lang="en-US" b="1">
                <a:solidFill>
                  <a:srgbClr val="FF40FF"/>
                </a:solidFill>
              </a:rPr>
              <a:t>M</a:t>
            </a:r>
            <a:r>
              <a:rPr lang="en-US" sz="1600"/>
              <a:t>ask</a:t>
            </a:r>
          </a:p>
          <a:p>
            <a:pPr marL="688975" indent="-230188">
              <a:buClr>
                <a:schemeClr val="tx1"/>
              </a:buClr>
              <a:buAutoNum type="arabicPeriod"/>
            </a:pPr>
            <a:r>
              <a:rPr lang="en-US" b="1">
                <a:solidFill>
                  <a:srgbClr val="945200"/>
                </a:solidFill>
              </a:rPr>
              <a:t>E</a:t>
            </a:r>
            <a:r>
              <a:rPr lang="en-US" sz="1600"/>
              <a:t>yes (Goggles/Face Shield)</a:t>
            </a:r>
          </a:p>
          <a:p>
            <a:pPr marL="688975" indent="-230188">
              <a:buClr>
                <a:schemeClr val="tx1"/>
              </a:buClr>
              <a:buAutoNum type="arabicPeriod"/>
            </a:pPr>
            <a:r>
              <a:rPr lang="en-US" b="1">
                <a:solidFill>
                  <a:srgbClr val="0432FF"/>
                </a:solidFill>
              </a:rPr>
              <a:t>G</a:t>
            </a:r>
            <a:r>
              <a:rPr lang="en-US" sz="1600"/>
              <a:t>own</a:t>
            </a:r>
          </a:p>
          <a:p>
            <a:pPr marL="688975" indent="-230188">
              <a:buClr>
                <a:schemeClr val="tx1"/>
              </a:buClr>
              <a:buAutoNum type="arabicPeriod"/>
            </a:pPr>
            <a:r>
              <a:rPr lang="en-US" b="1">
                <a:solidFill>
                  <a:srgbClr val="FF9300"/>
                </a:solidFill>
              </a:rPr>
              <a:t>G</a:t>
            </a:r>
            <a:r>
              <a:rPr lang="en-US" sz="1600"/>
              <a:t>loves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4517D5-5737-9249-BA6C-BB8C780EAF6C}"/>
              </a:ext>
            </a:extLst>
          </p:cNvPr>
          <p:cNvSpPr txBox="1"/>
          <p:nvPr/>
        </p:nvSpPr>
        <p:spPr>
          <a:xfrm>
            <a:off x="2290861" y="6930103"/>
            <a:ext cx="40956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Doffing</a:t>
            </a:r>
            <a:r>
              <a:rPr lang="en-US" sz="1600"/>
              <a:t> Sequence (reverse donning): </a:t>
            </a:r>
            <a:r>
              <a:rPr lang="en-US" sz="1600" b="1">
                <a:solidFill>
                  <a:srgbClr val="FF9300"/>
                </a:solidFill>
              </a:rPr>
              <a:t>G</a:t>
            </a:r>
            <a:r>
              <a:rPr lang="en-US" sz="1600" b="1">
                <a:solidFill>
                  <a:srgbClr val="FFC000"/>
                </a:solidFill>
              </a:rPr>
              <a:t> </a:t>
            </a:r>
            <a:r>
              <a:rPr lang="en-US" sz="1600" b="1">
                <a:solidFill>
                  <a:srgbClr val="0432FF"/>
                </a:solidFill>
              </a:rPr>
              <a:t>G </a:t>
            </a:r>
            <a:r>
              <a:rPr lang="en-US" sz="1600" b="1">
                <a:solidFill>
                  <a:srgbClr val="945200"/>
                </a:solidFill>
              </a:rPr>
              <a:t>E</a:t>
            </a:r>
            <a:r>
              <a:rPr lang="en-US" sz="1600" b="1">
                <a:solidFill>
                  <a:srgbClr val="00B050"/>
                </a:solidFill>
              </a:rPr>
              <a:t> </a:t>
            </a:r>
            <a:r>
              <a:rPr lang="en-US" sz="1600" b="1">
                <a:solidFill>
                  <a:srgbClr val="FF40FF"/>
                </a:solidFill>
              </a:rPr>
              <a:t>M</a:t>
            </a:r>
          </a:p>
          <a:p>
            <a:pPr marL="688975" indent="-230188">
              <a:buClr>
                <a:schemeClr val="tx1"/>
              </a:buClr>
              <a:buFontTx/>
              <a:buAutoNum type="arabicPeriod"/>
            </a:pPr>
            <a:r>
              <a:rPr lang="en-US" b="1">
                <a:solidFill>
                  <a:srgbClr val="FF9300"/>
                </a:solidFill>
              </a:rPr>
              <a:t>G</a:t>
            </a:r>
            <a:r>
              <a:rPr lang="en-US"/>
              <a:t>loves</a:t>
            </a:r>
          </a:p>
          <a:p>
            <a:pPr marL="688975" indent="-230188">
              <a:buClr>
                <a:schemeClr val="tx1"/>
              </a:buClr>
              <a:buFontTx/>
              <a:buAutoNum type="arabicPeriod"/>
            </a:pPr>
            <a:r>
              <a:rPr lang="en-US" b="1">
                <a:solidFill>
                  <a:srgbClr val="0432FF"/>
                </a:solidFill>
              </a:rPr>
              <a:t>G</a:t>
            </a:r>
            <a:r>
              <a:rPr lang="en-US"/>
              <a:t>own</a:t>
            </a:r>
          </a:p>
          <a:p>
            <a:pPr marL="688975" indent="-230188">
              <a:buClr>
                <a:schemeClr val="tx1"/>
              </a:buClr>
              <a:buFontTx/>
              <a:buAutoNum type="arabicPeriod"/>
            </a:pPr>
            <a:r>
              <a:rPr lang="en-US" b="1">
                <a:solidFill>
                  <a:srgbClr val="945200"/>
                </a:solidFill>
              </a:rPr>
              <a:t>E</a:t>
            </a:r>
            <a:r>
              <a:rPr lang="en-US" sz="1600"/>
              <a:t>yes (Goggles/Face Shield)</a:t>
            </a:r>
          </a:p>
          <a:p>
            <a:pPr marL="688975" indent="-230188">
              <a:buClr>
                <a:schemeClr val="tx1"/>
              </a:buClr>
              <a:buFontTx/>
              <a:buAutoNum type="arabicPeriod"/>
            </a:pPr>
            <a:r>
              <a:rPr lang="en-US" sz="1600" b="1">
                <a:solidFill>
                  <a:srgbClr val="FF40FF"/>
                </a:solidFill>
              </a:rPr>
              <a:t>M</a:t>
            </a:r>
            <a:r>
              <a:rPr lang="en-US" sz="1600"/>
              <a:t>ask</a:t>
            </a:r>
          </a:p>
          <a:p>
            <a:pPr marL="458787">
              <a:buClr>
                <a:schemeClr val="tx1"/>
              </a:buClr>
            </a:pPr>
            <a:endParaRPr lang="en-US" sz="16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03C713-B65F-4B44-BC18-F24EDC816C2E}"/>
              </a:ext>
            </a:extLst>
          </p:cNvPr>
          <p:cNvSpPr txBox="1"/>
          <p:nvPr/>
        </p:nvSpPr>
        <p:spPr>
          <a:xfrm>
            <a:off x="1563757" y="5178586"/>
            <a:ext cx="57308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PPE</a:t>
            </a:r>
          </a:p>
          <a:p>
            <a:pPr algn="ctr"/>
            <a:r>
              <a:rPr lang="en-US" b="1"/>
              <a:t>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CC8514-DEBC-5140-80AE-D4F1795BED79}"/>
              </a:ext>
            </a:extLst>
          </p:cNvPr>
          <p:cNvSpPr txBox="1"/>
          <p:nvPr/>
        </p:nvSpPr>
        <p:spPr>
          <a:xfrm>
            <a:off x="1563757" y="7008336"/>
            <a:ext cx="57308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PPE</a:t>
            </a:r>
          </a:p>
          <a:p>
            <a:pPr algn="ctr"/>
            <a:r>
              <a:rPr lang="en-US" b="1"/>
              <a:t>OFF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F51F2A2-0C2D-C942-A76D-A0A7E97EFD4C}"/>
              </a:ext>
            </a:extLst>
          </p:cNvPr>
          <p:cNvSpPr txBox="1"/>
          <p:nvPr/>
        </p:nvSpPr>
        <p:spPr>
          <a:xfrm>
            <a:off x="2671948" y="-2331"/>
            <a:ext cx="245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July 30 – August 13, 2020</a:t>
            </a:r>
          </a:p>
          <a:p>
            <a:endParaRPr lang="en-US" sz="1400" b="1" dirty="0">
              <a:solidFill>
                <a:schemeClr val="accent4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3E0B226-4697-3E4F-B00E-B41C3969662F}"/>
              </a:ext>
            </a:extLst>
          </p:cNvPr>
          <p:cNvSpPr txBox="1"/>
          <p:nvPr/>
        </p:nvSpPr>
        <p:spPr>
          <a:xfrm>
            <a:off x="5314122" y="0"/>
            <a:ext cx="1543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Subject to Change</a:t>
            </a:r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71CD44A7-80A4-BE45-95EC-33F8A9913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046196"/>
              </p:ext>
            </p:extLst>
          </p:nvPr>
        </p:nvGraphicFramePr>
        <p:xfrm>
          <a:off x="-2" y="331759"/>
          <a:ext cx="1404732" cy="8260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732">
                  <a:extLst>
                    <a:ext uri="{9D8B030D-6E8A-4147-A177-3AD203B41FA5}">
                      <a16:colId xmlns:a16="http://schemas.microsoft.com/office/drawing/2014/main" val="3921577720"/>
                    </a:ext>
                  </a:extLst>
                </a:gridCol>
              </a:tblGrid>
              <a:tr h="486994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COVID-19 Best Practices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8719601"/>
                  </a:ext>
                </a:extLst>
              </a:tr>
              <a:tr h="612670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Station/Crew Protective Measures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953531"/>
                  </a:ext>
                </a:extLst>
              </a:tr>
              <a:tr h="26706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5939464"/>
                  </a:ext>
                </a:extLst>
              </a:tr>
              <a:tr h="290625">
                <a:tc>
                  <a:txBody>
                    <a:bodyPr/>
                    <a:lstStyle/>
                    <a:p>
                      <a:r>
                        <a:rPr lang="en-US" sz="1250" b="1">
                          <a:solidFill>
                            <a:schemeClr val="tx1"/>
                          </a:solidFill>
                        </a:rPr>
                        <a:t>Response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080271"/>
                  </a:ext>
                </a:extLst>
              </a:tr>
              <a:tr h="26706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Department PPE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024458"/>
                  </a:ext>
                </a:extLst>
              </a:tr>
              <a:tr h="26706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9109889"/>
                  </a:ext>
                </a:extLst>
              </a:tr>
              <a:tr h="26706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Aerosol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9485018"/>
                  </a:ext>
                </a:extLst>
              </a:tr>
              <a:tr h="26706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en-US" sz="1100" baseline="-250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– Airway Mgt.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485066"/>
                  </a:ext>
                </a:extLst>
              </a:tr>
              <a:tr h="26706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7333269"/>
                  </a:ext>
                </a:extLst>
              </a:tr>
              <a:tr h="26706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Notify Hospital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376884"/>
                  </a:ext>
                </a:extLst>
              </a:tr>
              <a:tr h="290625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Decontamination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677753"/>
                  </a:ext>
                </a:extLst>
              </a:tr>
              <a:tr h="612670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909529"/>
                  </a:ext>
                </a:extLst>
              </a:tr>
              <a:tr h="612670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Non-transport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372871"/>
                  </a:ext>
                </a:extLst>
              </a:tr>
              <a:tr h="43986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 Unit Decon 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3136785"/>
                  </a:ext>
                </a:extLst>
              </a:tr>
              <a:tr h="352036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Preservation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803872"/>
                  </a:ext>
                </a:extLst>
              </a:tr>
              <a:tr h="352036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Conservation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2100288"/>
                  </a:ext>
                </a:extLst>
              </a:tr>
              <a:tr h="439865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UV-C N-95 Mask Disinfection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8020988"/>
                  </a:ext>
                </a:extLst>
              </a:tr>
              <a:tr h="486994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 Safety &amp; Sick Personnel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9500912"/>
                  </a:ext>
                </a:extLst>
              </a:tr>
              <a:tr h="267062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Workflow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8748210"/>
                  </a:ext>
                </a:extLst>
              </a:tr>
              <a:tr h="26706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BC Algorithm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140431"/>
                  </a:ext>
                </a:extLst>
              </a:tr>
              <a:tr h="43986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14-Day Symptom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9086480"/>
                  </a:ext>
                </a:extLst>
              </a:tr>
              <a:tr h="43986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Daily Shift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734330"/>
                  </a:ext>
                </a:extLst>
              </a:tr>
            </a:tbl>
          </a:graphicData>
        </a:graphic>
      </p:graphicFrame>
      <p:pic>
        <p:nvPicPr>
          <p:cNvPr id="5" name="Picture 4" descr="A picture containing indoor, sitting, old, table&#10;&#10;Description automatically generated">
            <a:extLst>
              <a:ext uri="{FF2B5EF4-FFF2-40B4-BE49-F238E27FC236}">
                <a16:creationId xmlns:a16="http://schemas.microsoft.com/office/drawing/2014/main" id="{076E931A-4F27-4E46-ABB0-724D608A9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94531" y="1472996"/>
            <a:ext cx="4051002" cy="291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73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35251C-8CFF-2040-8585-3C5D9B9B6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1322" y="8779792"/>
            <a:ext cx="1543050" cy="486833"/>
          </a:xfrm>
        </p:spPr>
        <p:txBody>
          <a:bodyPr/>
          <a:lstStyle/>
          <a:p>
            <a:fld id="{CD1CB362-FDF9-EC4D-B084-1AC916796156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C2C4BD-0336-7D48-9FCC-35B805C95DCF}"/>
              </a:ext>
            </a:extLst>
          </p:cNvPr>
          <p:cNvSpPr txBox="1"/>
          <p:nvPr/>
        </p:nvSpPr>
        <p:spPr>
          <a:xfrm>
            <a:off x="1563757" y="331759"/>
            <a:ext cx="518159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Checklist: COVID-19 Response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481934-26C4-AC4D-8488-43ECD540A225}"/>
              </a:ext>
            </a:extLst>
          </p:cNvPr>
          <p:cNvSpPr txBox="1"/>
          <p:nvPr/>
        </p:nvSpPr>
        <p:spPr>
          <a:xfrm>
            <a:off x="1563753" y="1102482"/>
            <a:ext cx="5181598" cy="336245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1.  Wear PPE: N95, goggles or face shield, gown, gloves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b="1" dirty="0"/>
              <a:t>At a minimum, wear mask while responding to calls</a:t>
            </a:r>
          </a:p>
          <a:p>
            <a:pPr marL="179388" indent="-179388">
              <a:spcBef>
                <a:spcPts val="600"/>
              </a:spcBef>
            </a:pPr>
            <a:r>
              <a:rPr lang="en-US" sz="1200" b="1" dirty="0"/>
              <a:t>2.  Surgical mask on ALL patients</a:t>
            </a:r>
          </a:p>
          <a:p>
            <a:pPr marL="231775" indent="-231775">
              <a:spcBef>
                <a:spcPts val="600"/>
              </a:spcBef>
            </a:pPr>
            <a:r>
              <a:rPr lang="en-US" sz="1200" b="1" dirty="0"/>
              <a:t>3.  Treatment Precaution &amp; PPE Preservation </a:t>
            </a:r>
            <a:r>
              <a:rPr lang="en-US" sz="1200" dirty="0"/>
              <a:t>(use following and best judgment):</a:t>
            </a:r>
          </a:p>
          <a:p>
            <a:pPr marL="517525" lvl="1" indent="-158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Door triage every patient (minimum </a:t>
            </a:r>
            <a:r>
              <a:rPr lang="en-US" sz="1200" dirty="0">
                <a:solidFill>
                  <a:srgbClr val="FF0000"/>
                </a:solidFill>
              </a:rPr>
              <a:t>6 ft separation</a:t>
            </a:r>
            <a:r>
              <a:rPr lang="en-US" sz="1200" dirty="0"/>
              <a:t>)</a:t>
            </a:r>
          </a:p>
          <a:p>
            <a:pPr marL="517525" lvl="1" indent="-158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Patient walks to front door, if appropriate</a:t>
            </a:r>
          </a:p>
          <a:p>
            <a:pPr marL="517525" lvl="1" indent="-158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Limit number of crew in contact with patient</a:t>
            </a:r>
          </a:p>
          <a:p>
            <a:pPr marL="517525" lvl="1" indent="-158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Second-in crews: only dress number providers needed to treat patient</a:t>
            </a:r>
          </a:p>
          <a:p>
            <a:pPr marL="517525" lvl="1" indent="-158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NO ORAL TEMPERATURES</a:t>
            </a:r>
          </a:p>
          <a:p>
            <a:pPr marL="517525" lvl="1" indent="-158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If possible, limit or avoid aerosol procedures (</a:t>
            </a:r>
            <a:r>
              <a:rPr lang="en-US" sz="1200" dirty="0" err="1"/>
              <a:t>eg.</a:t>
            </a:r>
            <a:r>
              <a:rPr lang="en-US" sz="1200" dirty="0"/>
              <a:t> intubation, BVM, suctioning, </a:t>
            </a:r>
            <a:r>
              <a:rPr lang="en-US" sz="1200" dirty="0" err="1"/>
              <a:t>iGel</a:t>
            </a:r>
            <a:r>
              <a:rPr lang="en-US" sz="1200" dirty="0"/>
              <a:t>, CPAP, nebulized medications, non-rebreather with no patient mask): see below “</a:t>
            </a:r>
            <a:r>
              <a:rPr lang="en-US" sz="1200" dirty="0">
                <a:cs typeface="Times New Roman" panose="02020603050405020304" pitchFamily="18" charset="0"/>
              </a:rPr>
              <a:t>Aerosol Generating Procedure Precautions</a:t>
            </a:r>
            <a:r>
              <a:rPr lang="en-US" sz="1200" dirty="0"/>
              <a:t>” </a:t>
            </a:r>
          </a:p>
          <a:p>
            <a:pPr marL="20638" lvl="1">
              <a:spcBef>
                <a:spcPts val="600"/>
              </a:spcBef>
            </a:pPr>
            <a:r>
              <a:rPr lang="en-US" sz="1200" b="1" dirty="0"/>
              <a:t>4. Standards of Care have NOT changed:</a:t>
            </a:r>
          </a:p>
          <a:p>
            <a:pPr marL="517525" lvl="1" indent="-158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Protocols and expectations for complete patient assessment, treatment and transport are still in effect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765861-C416-8249-B7E7-23A94AE880A0}"/>
              </a:ext>
            </a:extLst>
          </p:cNvPr>
          <p:cNvSpPr txBox="1"/>
          <p:nvPr/>
        </p:nvSpPr>
        <p:spPr>
          <a:xfrm>
            <a:off x="1563753" y="794705"/>
            <a:ext cx="5181597" cy="307777"/>
          </a:xfrm>
          <a:prstGeom prst="rect">
            <a:avLst/>
          </a:prstGeom>
          <a:solidFill>
            <a:srgbClr val="D40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ALL EMS Calls: High Precaution – Level III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33096D-9272-2741-9ED3-6D31D8A78D77}"/>
              </a:ext>
            </a:extLst>
          </p:cNvPr>
          <p:cNvSpPr txBox="1"/>
          <p:nvPr/>
        </p:nvSpPr>
        <p:spPr>
          <a:xfrm>
            <a:off x="2731326" y="-2331"/>
            <a:ext cx="241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July 30 – August 13, 2020</a:t>
            </a:r>
          </a:p>
          <a:p>
            <a:endParaRPr lang="en-US" sz="1400" b="1" dirty="0">
              <a:solidFill>
                <a:schemeClr val="accent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481B9D-140F-C04F-89AB-9A8091878489}"/>
              </a:ext>
            </a:extLst>
          </p:cNvPr>
          <p:cNvSpPr txBox="1"/>
          <p:nvPr/>
        </p:nvSpPr>
        <p:spPr>
          <a:xfrm>
            <a:off x="5314122" y="0"/>
            <a:ext cx="1543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Subject to Change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87FA905-4E77-CE4F-8D46-2A77E9FE0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552581"/>
              </p:ext>
            </p:extLst>
          </p:nvPr>
        </p:nvGraphicFramePr>
        <p:xfrm>
          <a:off x="-2" y="331759"/>
          <a:ext cx="1404732" cy="8013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732">
                  <a:extLst>
                    <a:ext uri="{9D8B030D-6E8A-4147-A177-3AD203B41FA5}">
                      <a16:colId xmlns:a16="http://schemas.microsoft.com/office/drawing/2014/main" val="3921577720"/>
                    </a:ext>
                  </a:extLst>
                </a:gridCol>
              </a:tblGrid>
              <a:tr h="225644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COVID-19 Best Practices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8719601"/>
                  </a:ext>
                </a:extLst>
              </a:tr>
              <a:tr h="22564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Station/Crew Protective Measures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953531"/>
                  </a:ext>
                </a:extLst>
              </a:tr>
              <a:tr h="22564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5939464"/>
                  </a:ext>
                </a:extLst>
              </a:tr>
              <a:tr h="225644">
                <a:tc>
                  <a:txBody>
                    <a:bodyPr/>
                    <a:lstStyle/>
                    <a:p>
                      <a:r>
                        <a:rPr lang="en-US" sz="1250" b="1">
                          <a:solidFill>
                            <a:schemeClr val="tx1"/>
                          </a:solidFill>
                        </a:rPr>
                        <a:t>Response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080271"/>
                  </a:ext>
                </a:extLst>
              </a:tr>
              <a:tr h="207348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Department PPE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8024458"/>
                  </a:ext>
                </a:extLst>
              </a:tr>
              <a:tr h="207348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109889"/>
                  </a:ext>
                </a:extLst>
              </a:tr>
              <a:tr h="207348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Aerosol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485018"/>
                  </a:ext>
                </a:extLst>
              </a:tr>
              <a:tr h="207348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en-US" sz="1100" baseline="-250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– Airway Mgt.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485066"/>
                  </a:ext>
                </a:extLst>
              </a:tr>
              <a:tr h="207348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7333269"/>
                  </a:ext>
                </a:extLst>
              </a:tr>
              <a:tr h="207348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Notify Hospital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376884"/>
                  </a:ext>
                </a:extLst>
              </a:tr>
              <a:tr h="225644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Decontamination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677753"/>
                  </a:ext>
                </a:extLst>
              </a:tr>
              <a:tr h="207348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909529"/>
                  </a:ext>
                </a:extLst>
              </a:tr>
              <a:tr h="34151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Non-transport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372871"/>
                  </a:ext>
                </a:extLst>
              </a:tr>
              <a:tr h="34151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 Unit Decon 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268786"/>
                  </a:ext>
                </a:extLst>
              </a:tr>
              <a:tr h="341515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Preservation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670411"/>
                  </a:ext>
                </a:extLst>
              </a:tr>
              <a:tr h="341515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Conservation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931089"/>
                  </a:ext>
                </a:extLst>
              </a:tr>
              <a:tr h="341515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UV-C N-95 Mask Disinfection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8020988"/>
                  </a:ext>
                </a:extLst>
              </a:tr>
              <a:tr h="378106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 Safety &amp; Sick Personnel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9500912"/>
                  </a:ext>
                </a:extLst>
              </a:tr>
              <a:tr h="207348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Workflow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140431"/>
                  </a:ext>
                </a:extLst>
              </a:tr>
              <a:tr h="207348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BC Algorithm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0266474"/>
                  </a:ext>
                </a:extLst>
              </a:tr>
              <a:tr h="34151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14-Day Symptom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9086480"/>
                  </a:ext>
                </a:extLst>
              </a:tr>
              <a:tr h="34151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Daily Shift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73433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BD2A1-80C0-4BA7-96CC-CF81F3DDF811}"/>
              </a:ext>
            </a:extLst>
          </p:cNvPr>
          <p:cNvSpPr txBox="1"/>
          <p:nvPr/>
        </p:nvSpPr>
        <p:spPr>
          <a:xfrm>
            <a:off x="1563750" y="4680689"/>
            <a:ext cx="518159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Transporting Instructions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EA33E5-4512-4D48-9E63-09AAFB698E39}"/>
              </a:ext>
            </a:extLst>
          </p:cNvPr>
          <p:cNvSpPr txBox="1"/>
          <p:nvPr/>
        </p:nvSpPr>
        <p:spPr>
          <a:xfrm>
            <a:off x="1563750" y="5108275"/>
            <a:ext cx="5181599" cy="24929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36538" indent="-236538">
              <a:buAutoNum type="arabicPeriod"/>
            </a:pPr>
            <a:r>
              <a:rPr lang="en-US" sz="1300" b="1" dirty="0"/>
              <a:t>Isolate ambulance driver </a:t>
            </a:r>
            <a:r>
              <a:rPr lang="en-US" sz="1300" dirty="0"/>
              <a:t>from patient compartment</a:t>
            </a:r>
          </a:p>
          <a:p>
            <a:pPr marL="236538" indent="-236538">
              <a:buAutoNum type="arabicPeriod"/>
            </a:pPr>
            <a:r>
              <a:rPr lang="en-US" sz="1300" b="1" dirty="0"/>
              <a:t>Driver: </a:t>
            </a:r>
            <a:r>
              <a:rPr lang="en-US" sz="1300" dirty="0"/>
              <a:t>remove gloves, gown, &amp; goggles/face shield; keep mask ON</a:t>
            </a:r>
          </a:p>
          <a:p>
            <a:pPr marL="236538" indent="-236538">
              <a:buAutoNum type="arabicPeriod"/>
            </a:pPr>
            <a:r>
              <a:rPr lang="en-US" sz="1300" b="1" dirty="0"/>
              <a:t>Minimize number of providers in back of unit</a:t>
            </a:r>
          </a:p>
          <a:p>
            <a:pPr marL="236538" indent="-236538">
              <a:buAutoNum type="arabicPeriod"/>
            </a:pPr>
            <a:r>
              <a:rPr lang="en-US" sz="1300" b="1" dirty="0"/>
              <a:t>Do NOT transport family members of any patient except parents/ guardians, POA, special needs</a:t>
            </a:r>
          </a:p>
          <a:p>
            <a:pPr marL="860425" lvl="1" indent="-403225"/>
            <a:r>
              <a:rPr lang="en-US" sz="1300" dirty="0"/>
              <a:t>*Note: Per CDC, hospitals not accepting any visitors – some possible exceptions for end of life situations</a:t>
            </a:r>
          </a:p>
          <a:p>
            <a:pPr marL="236538" indent="-236538">
              <a:buFont typeface="+mj-lt"/>
              <a:buAutoNum type="arabicPeriod"/>
            </a:pPr>
            <a:r>
              <a:rPr lang="en-US" sz="1300" b="1" dirty="0"/>
              <a:t>Ventilation: </a:t>
            </a:r>
          </a:p>
          <a:p>
            <a:pPr marL="520700" indent="-169863">
              <a:buFont typeface="Arial" panose="020B0604020202020204" pitchFamily="34" charset="0"/>
              <a:buChar char="•"/>
            </a:pPr>
            <a:r>
              <a:rPr lang="en-US" sz="1300" dirty="0"/>
              <a:t>Maximize ventilation with transport of any suspected COVID-19 patient</a:t>
            </a:r>
          </a:p>
          <a:p>
            <a:pPr marL="520700" indent="-169863">
              <a:buFont typeface="Arial" panose="020B0604020202020204" pitchFamily="34" charset="0"/>
              <a:buChar char="•"/>
            </a:pPr>
            <a:r>
              <a:rPr lang="en-US" sz="1300" dirty="0"/>
              <a:t>Back of rig: use exhaust fans and open windows to create airflow</a:t>
            </a:r>
          </a:p>
          <a:p>
            <a:pPr marL="520700" indent="-169863">
              <a:buFont typeface="Arial" panose="020B0604020202020204" pitchFamily="34" charset="0"/>
              <a:buChar char="•"/>
            </a:pPr>
            <a:r>
              <a:rPr lang="en-US" sz="1300" dirty="0"/>
              <a:t>Driver area: open outside air vents and turn fans to highest setting</a:t>
            </a:r>
          </a:p>
        </p:txBody>
      </p:sp>
    </p:spTree>
    <p:extLst>
      <p:ext uri="{BB962C8B-B14F-4D97-AF65-F5344CB8AC3E}">
        <p14:creationId xmlns:p14="http://schemas.microsoft.com/office/powerpoint/2010/main" val="378353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35251C-8CFF-2040-8585-3C5D9B9B6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1330" y="8717439"/>
            <a:ext cx="1543050" cy="486833"/>
          </a:xfrm>
        </p:spPr>
        <p:txBody>
          <a:bodyPr/>
          <a:lstStyle/>
          <a:p>
            <a:fld id="{CD1CB362-FDF9-EC4D-B084-1AC916796156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C2C4BD-0336-7D48-9FCC-35B805C95DCF}"/>
              </a:ext>
            </a:extLst>
          </p:cNvPr>
          <p:cNvSpPr txBox="1"/>
          <p:nvPr/>
        </p:nvSpPr>
        <p:spPr>
          <a:xfrm>
            <a:off x="1563757" y="331759"/>
            <a:ext cx="5181599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/>
              <a:t>Oxygen or Advanced Airway Management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A6D7DB-E642-9849-9DE5-5E7B12606A84}"/>
              </a:ext>
            </a:extLst>
          </p:cNvPr>
          <p:cNvSpPr txBox="1"/>
          <p:nvPr/>
        </p:nvSpPr>
        <p:spPr>
          <a:xfrm>
            <a:off x="1563755" y="6599068"/>
            <a:ext cx="5181598" cy="24699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9388" lvl="0" indent="-179388"/>
            <a:r>
              <a:rPr lang="en-US" sz="1200" dirty="0">
                <a:solidFill>
                  <a:srgbClr val="FF0000"/>
                </a:solidFill>
              </a:rPr>
              <a:t>If patient condition REQUIRES invasive airway intervention:</a:t>
            </a:r>
          </a:p>
          <a:p>
            <a:pPr marL="393700" lvl="0" indent="-1651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BVMs and CPAPs should be equipped with HEPA filters</a:t>
            </a:r>
          </a:p>
          <a:p>
            <a:pPr marL="393700" lvl="0" indent="-1651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FOLLOW STANDARD AIRWAY PROTOCOLS for patients needing advanced airway</a:t>
            </a:r>
          </a:p>
          <a:p>
            <a:pPr marL="850900" lvl="1" indent="-1651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Evidence shows our standard protocols safest for providers</a:t>
            </a:r>
          </a:p>
          <a:p>
            <a:pPr marL="393700" lvl="0" indent="-1651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DO </a:t>
            </a:r>
            <a:r>
              <a:rPr lang="en-US" sz="1200" b="1" dirty="0">
                <a:solidFill>
                  <a:prstClr val="black"/>
                </a:solidFill>
              </a:rPr>
              <a:t>NOT</a:t>
            </a:r>
            <a:r>
              <a:rPr lang="en-US" sz="1200" dirty="0">
                <a:solidFill>
                  <a:prstClr val="black"/>
                </a:solidFill>
              </a:rPr>
              <a:t> USE VENTILATORS</a:t>
            </a:r>
          </a:p>
          <a:p>
            <a:pPr marL="393700" lvl="0" indent="-1651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Use CPAP and nebulized meds as last resort. </a:t>
            </a:r>
          </a:p>
          <a:p>
            <a:pPr marL="850900" lvl="1" indent="-1651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Consider other appropriate treatments first.</a:t>
            </a:r>
          </a:p>
          <a:p>
            <a:pPr marL="393700" lvl="0" indent="-1651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Maximize area ventilation: open doors/windows, use exhaust fans</a:t>
            </a:r>
          </a:p>
          <a:p>
            <a:pPr marL="393700" lvl="0" indent="-1651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Contact Medical Control for guidance, as needed</a:t>
            </a:r>
          </a:p>
          <a:p>
            <a:pPr marL="393700" lvl="0" indent="-1651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See </a:t>
            </a:r>
            <a:r>
              <a:rPr lang="en-US" sz="1200" dirty="0" err="1">
                <a:solidFill>
                  <a:prstClr val="black"/>
                </a:solidFill>
                <a:cs typeface="Times New Roman" panose="02020603050405020304" pitchFamily="18" charset="0"/>
              </a:rPr>
              <a:t>decon</a:t>
            </a:r>
            <a:r>
              <a:rPr lang="en-US" sz="1200" dirty="0">
                <a:solidFill>
                  <a:prstClr val="black"/>
                </a:solidFill>
                <a:cs typeface="Times New Roman" panose="02020603050405020304" pitchFamily="18" charset="0"/>
              </a:rPr>
              <a:t> checklists</a:t>
            </a:r>
            <a:r>
              <a:rPr lang="en-US" sz="1200" dirty="0">
                <a:solidFill>
                  <a:prstClr val="black"/>
                </a:solidFill>
              </a:rPr>
              <a:t> for specialized steps after aerosol procedures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2A225E-76B8-5A4C-A381-6C01A7DE1CA9}"/>
              </a:ext>
            </a:extLst>
          </p:cNvPr>
          <p:cNvSpPr txBox="1"/>
          <p:nvPr/>
        </p:nvSpPr>
        <p:spPr>
          <a:xfrm>
            <a:off x="1563755" y="6183742"/>
            <a:ext cx="518159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solidFill>
                  <a:prstClr val="black"/>
                </a:solidFill>
              </a:rPr>
              <a:t>Aerosol Generating Procedure Precautions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B34221-1D4C-0447-B3C0-4F7C3438FFC5}"/>
              </a:ext>
            </a:extLst>
          </p:cNvPr>
          <p:cNvSpPr txBox="1"/>
          <p:nvPr/>
        </p:nvSpPr>
        <p:spPr>
          <a:xfrm>
            <a:off x="1563757" y="751928"/>
            <a:ext cx="5181598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/>
              <a:t>Illustrations are examples only. Specific equipment may vary by agency.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252C8D-B907-9341-BD00-922F7302CF01}"/>
              </a:ext>
            </a:extLst>
          </p:cNvPr>
          <p:cNvSpPr txBox="1"/>
          <p:nvPr/>
        </p:nvSpPr>
        <p:spPr>
          <a:xfrm>
            <a:off x="1563756" y="4159122"/>
            <a:ext cx="2535028" cy="19082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marL="179070" indent="-179070"/>
            <a:r>
              <a:rPr lang="en-US" sz="1400" b="1" dirty="0"/>
              <a:t>BVM</a:t>
            </a:r>
            <a:endParaRPr lang="en-US" dirty="0"/>
          </a:p>
          <a:p>
            <a:pPr marL="101600"/>
            <a:r>
              <a:rPr lang="en-US" sz="1300" dirty="0"/>
              <a:t>Place HEPA filter between mask and BVM</a:t>
            </a:r>
          </a:p>
          <a:p>
            <a:pPr marL="228600" indent="-177800">
              <a:buAutoNum type="arabicPeriod"/>
            </a:pPr>
            <a:endParaRPr lang="en-US" sz="1300"/>
          </a:p>
          <a:p>
            <a:pPr marL="228600" indent="-177800">
              <a:buAutoNum type="arabicPeriod"/>
            </a:pPr>
            <a:endParaRPr lang="en-US" sz="1300"/>
          </a:p>
          <a:p>
            <a:pPr marL="228600" indent="-177800">
              <a:buAutoNum type="arabicPeriod"/>
            </a:pPr>
            <a:endParaRPr lang="en-US" sz="1300"/>
          </a:p>
          <a:p>
            <a:pPr marL="228600" indent="-177800">
              <a:buAutoNum type="arabicPeriod"/>
            </a:pPr>
            <a:endParaRPr lang="en-US" sz="1300"/>
          </a:p>
          <a:p>
            <a:pPr marL="228600" indent="-177800">
              <a:buAutoNum type="arabicPeriod"/>
            </a:pPr>
            <a:endParaRPr lang="en-US" sz="1300"/>
          </a:p>
          <a:p>
            <a:pPr marL="228600" indent="-177800">
              <a:buAutoNum type="arabicPeriod"/>
            </a:pPr>
            <a:endParaRPr lang="en-US" sz="13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09A9BF-B35E-2549-94F8-92F29BED59C2}"/>
              </a:ext>
            </a:extLst>
          </p:cNvPr>
          <p:cNvSpPr txBox="1"/>
          <p:nvPr/>
        </p:nvSpPr>
        <p:spPr>
          <a:xfrm>
            <a:off x="4240336" y="4162967"/>
            <a:ext cx="2535028" cy="19082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marL="179070" indent="-179070"/>
            <a:r>
              <a:rPr lang="en-US" sz="1400" b="1" dirty="0"/>
              <a:t>Endotracheal Tube or I-gel</a:t>
            </a:r>
            <a:endParaRPr lang="en-US" dirty="0"/>
          </a:p>
          <a:p>
            <a:pPr marL="101600"/>
            <a:r>
              <a:rPr lang="en-US" sz="1300" dirty="0"/>
              <a:t>Place HEPA filter between ETT or I-gel and BVM</a:t>
            </a:r>
          </a:p>
          <a:p>
            <a:pPr marL="228600" indent="-177800">
              <a:buAutoNum type="arabicPeriod"/>
            </a:pPr>
            <a:endParaRPr lang="en-US" sz="1300"/>
          </a:p>
          <a:p>
            <a:pPr marL="228600" indent="-177800">
              <a:buAutoNum type="arabicPeriod"/>
            </a:pPr>
            <a:endParaRPr lang="en-US" sz="1300"/>
          </a:p>
          <a:p>
            <a:pPr marL="228600" indent="-177800">
              <a:buAutoNum type="arabicPeriod"/>
            </a:pPr>
            <a:endParaRPr lang="en-US" sz="1300"/>
          </a:p>
          <a:p>
            <a:pPr marL="228600" indent="-177800">
              <a:buAutoNum type="arabicPeriod"/>
            </a:pPr>
            <a:endParaRPr lang="en-US" sz="1300"/>
          </a:p>
          <a:p>
            <a:pPr marL="228600" indent="-177800">
              <a:buAutoNum type="arabicPeriod"/>
            </a:pPr>
            <a:endParaRPr lang="en-US" sz="1300"/>
          </a:p>
          <a:p>
            <a:pPr marL="228600" indent="-177800">
              <a:buAutoNum type="arabicPeriod"/>
            </a:pPr>
            <a:endParaRPr lang="en-US" sz="1300"/>
          </a:p>
        </p:txBody>
      </p:sp>
      <p:sp>
        <p:nvSpPr>
          <p:cNvPr id="23" name="Text Box 2315">
            <a:extLst>
              <a:ext uri="{FF2B5EF4-FFF2-40B4-BE49-F238E27FC236}">
                <a16:creationId xmlns:a16="http://schemas.microsoft.com/office/drawing/2014/main" id="{9497406B-E6F8-1040-887D-0CFA855A311C}"/>
              </a:ext>
            </a:extLst>
          </p:cNvPr>
          <p:cNvSpPr txBox="1">
            <a:spLocks noChangeAspect="1" noEditPoints="1" noChangeArrowheads="1" noChangeShapeType="1" noTextEdit="1"/>
          </p:cNvSpPr>
          <p:nvPr/>
        </p:nvSpPr>
        <p:spPr bwMode="auto">
          <a:xfrm>
            <a:off x="3344228" y="4363129"/>
            <a:ext cx="169545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DE7AD895-EA21-1343-A86A-8DC41F30AEB5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3215266" y="5291122"/>
            <a:ext cx="155679" cy="142486"/>
          </a:xfrm>
          <a:custGeom>
            <a:avLst/>
            <a:gdLst>
              <a:gd name="T0" fmla="+- 0 5350 5350"/>
              <a:gd name="T1" fmla="*/ T0 w 413"/>
              <a:gd name="T2" fmla="+- 0 18979 18850"/>
              <a:gd name="T3" fmla="*/ 18979 h 378"/>
              <a:gd name="T4" fmla="+- 0 5496 5350"/>
              <a:gd name="T5" fmla="*/ T4 w 413"/>
              <a:gd name="T6" fmla="+- 0 18979 18850"/>
              <a:gd name="T7" fmla="*/ 18979 h 378"/>
              <a:gd name="T8" fmla="+- 0 5496 5350"/>
              <a:gd name="T9" fmla="*/ T8 w 413"/>
              <a:gd name="T10" fmla="+- 0 18850 18850"/>
              <a:gd name="T11" fmla="*/ 18850 h 378"/>
              <a:gd name="T12" fmla="+- 0 5616 5350"/>
              <a:gd name="T13" fmla="*/ T12 w 413"/>
              <a:gd name="T14" fmla="+- 0 18850 18850"/>
              <a:gd name="T15" fmla="*/ 18850 h 378"/>
              <a:gd name="T16" fmla="+- 0 5616 5350"/>
              <a:gd name="T17" fmla="*/ T16 w 413"/>
              <a:gd name="T18" fmla="+- 0 18979 18850"/>
              <a:gd name="T19" fmla="*/ 18979 h 378"/>
              <a:gd name="T20" fmla="+- 0 5762 5350"/>
              <a:gd name="T21" fmla="*/ T20 w 413"/>
              <a:gd name="T22" fmla="+- 0 18979 18850"/>
              <a:gd name="T23" fmla="*/ 18979 h 378"/>
              <a:gd name="T24" fmla="+- 0 5762 5350"/>
              <a:gd name="T25" fmla="*/ T24 w 413"/>
              <a:gd name="T26" fmla="+- 0 19100 18850"/>
              <a:gd name="T27" fmla="*/ 19100 h 378"/>
              <a:gd name="T28" fmla="+- 0 5616 5350"/>
              <a:gd name="T29" fmla="*/ T28 w 413"/>
              <a:gd name="T30" fmla="+- 0 19100 18850"/>
              <a:gd name="T31" fmla="*/ 19100 h 378"/>
              <a:gd name="T32" fmla="+- 0 5616 5350"/>
              <a:gd name="T33" fmla="*/ T32 w 413"/>
              <a:gd name="T34" fmla="+- 0 19228 18850"/>
              <a:gd name="T35" fmla="*/ 19228 h 378"/>
              <a:gd name="T36" fmla="+- 0 5496 5350"/>
              <a:gd name="T37" fmla="*/ T36 w 413"/>
              <a:gd name="T38" fmla="+- 0 19228 18850"/>
              <a:gd name="T39" fmla="*/ 19228 h 378"/>
              <a:gd name="T40" fmla="+- 0 5496 5350"/>
              <a:gd name="T41" fmla="*/ T40 w 413"/>
              <a:gd name="T42" fmla="+- 0 19100 18850"/>
              <a:gd name="T43" fmla="*/ 19100 h 378"/>
              <a:gd name="T44" fmla="+- 0 5350 5350"/>
              <a:gd name="T45" fmla="*/ T44 w 413"/>
              <a:gd name="T46" fmla="+- 0 19100 18850"/>
              <a:gd name="T47" fmla="*/ 19100 h 378"/>
              <a:gd name="T48" fmla="+- 0 5350 5350"/>
              <a:gd name="T49" fmla="*/ T48 w 413"/>
              <a:gd name="T50" fmla="+- 0 18979 18850"/>
              <a:gd name="T51" fmla="*/ 18979 h 3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413" h="378">
                <a:moveTo>
                  <a:pt x="0" y="129"/>
                </a:moveTo>
                <a:lnTo>
                  <a:pt x="146" y="129"/>
                </a:lnTo>
                <a:lnTo>
                  <a:pt x="146" y="0"/>
                </a:lnTo>
                <a:lnTo>
                  <a:pt x="266" y="0"/>
                </a:lnTo>
                <a:lnTo>
                  <a:pt x="266" y="129"/>
                </a:lnTo>
                <a:lnTo>
                  <a:pt x="412" y="129"/>
                </a:lnTo>
                <a:lnTo>
                  <a:pt x="412" y="250"/>
                </a:lnTo>
                <a:lnTo>
                  <a:pt x="266" y="250"/>
                </a:lnTo>
                <a:lnTo>
                  <a:pt x="266" y="378"/>
                </a:lnTo>
                <a:lnTo>
                  <a:pt x="146" y="378"/>
                </a:lnTo>
                <a:lnTo>
                  <a:pt x="146" y="250"/>
                </a:lnTo>
                <a:lnTo>
                  <a:pt x="0" y="250"/>
                </a:lnTo>
                <a:lnTo>
                  <a:pt x="0" y="129"/>
                </a:lnTo>
                <a:close/>
              </a:path>
            </a:pathLst>
          </a:custGeom>
          <a:solidFill>
            <a:srgbClr val="FF0000"/>
          </a:solidFill>
          <a:ln w="12192">
            <a:solidFill>
              <a:srgbClr val="2E528F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DE0FD4FF-6F33-6044-9C05-85F76662D1FF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2821355" y="5291122"/>
            <a:ext cx="155679" cy="142486"/>
          </a:xfrm>
          <a:custGeom>
            <a:avLst/>
            <a:gdLst>
              <a:gd name="T0" fmla="+- 0 5350 5350"/>
              <a:gd name="T1" fmla="*/ T0 w 413"/>
              <a:gd name="T2" fmla="+- 0 18979 18850"/>
              <a:gd name="T3" fmla="*/ 18979 h 378"/>
              <a:gd name="T4" fmla="+- 0 5496 5350"/>
              <a:gd name="T5" fmla="*/ T4 w 413"/>
              <a:gd name="T6" fmla="+- 0 18979 18850"/>
              <a:gd name="T7" fmla="*/ 18979 h 378"/>
              <a:gd name="T8" fmla="+- 0 5496 5350"/>
              <a:gd name="T9" fmla="*/ T8 w 413"/>
              <a:gd name="T10" fmla="+- 0 18850 18850"/>
              <a:gd name="T11" fmla="*/ 18850 h 378"/>
              <a:gd name="T12" fmla="+- 0 5616 5350"/>
              <a:gd name="T13" fmla="*/ T12 w 413"/>
              <a:gd name="T14" fmla="+- 0 18850 18850"/>
              <a:gd name="T15" fmla="*/ 18850 h 378"/>
              <a:gd name="T16" fmla="+- 0 5616 5350"/>
              <a:gd name="T17" fmla="*/ T16 w 413"/>
              <a:gd name="T18" fmla="+- 0 18979 18850"/>
              <a:gd name="T19" fmla="*/ 18979 h 378"/>
              <a:gd name="T20" fmla="+- 0 5762 5350"/>
              <a:gd name="T21" fmla="*/ T20 w 413"/>
              <a:gd name="T22" fmla="+- 0 18979 18850"/>
              <a:gd name="T23" fmla="*/ 18979 h 378"/>
              <a:gd name="T24" fmla="+- 0 5762 5350"/>
              <a:gd name="T25" fmla="*/ T24 w 413"/>
              <a:gd name="T26" fmla="+- 0 19100 18850"/>
              <a:gd name="T27" fmla="*/ 19100 h 378"/>
              <a:gd name="T28" fmla="+- 0 5616 5350"/>
              <a:gd name="T29" fmla="*/ T28 w 413"/>
              <a:gd name="T30" fmla="+- 0 19100 18850"/>
              <a:gd name="T31" fmla="*/ 19100 h 378"/>
              <a:gd name="T32" fmla="+- 0 5616 5350"/>
              <a:gd name="T33" fmla="*/ T32 w 413"/>
              <a:gd name="T34" fmla="+- 0 19228 18850"/>
              <a:gd name="T35" fmla="*/ 19228 h 378"/>
              <a:gd name="T36" fmla="+- 0 5496 5350"/>
              <a:gd name="T37" fmla="*/ T36 w 413"/>
              <a:gd name="T38" fmla="+- 0 19228 18850"/>
              <a:gd name="T39" fmla="*/ 19228 h 378"/>
              <a:gd name="T40" fmla="+- 0 5496 5350"/>
              <a:gd name="T41" fmla="*/ T40 w 413"/>
              <a:gd name="T42" fmla="+- 0 19100 18850"/>
              <a:gd name="T43" fmla="*/ 19100 h 378"/>
              <a:gd name="T44" fmla="+- 0 5350 5350"/>
              <a:gd name="T45" fmla="*/ T44 w 413"/>
              <a:gd name="T46" fmla="+- 0 19100 18850"/>
              <a:gd name="T47" fmla="*/ 19100 h 378"/>
              <a:gd name="T48" fmla="+- 0 5350 5350"/>
              <a:gd name="T49" fmla="*/ T48 w 413"/>
              <a:gd name="T50" fmla="+- 0 18979 18850"/>
              <a:gd name="T51" fmla="*/ 18979 h 37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413" h="378">
                <a:moveTo>
                  <a:pt x="0" y="129"/>
                </a:moveTo>
                <a:lnTo>
                  <a:pt x="146" y="129"/>
                </a:lnTo>
                <a:lnTo>
                  <a:pt x="146" y="0"/>
                </a:lnTo>
                <a:lnTo>
                  <a:pt x="266" y="0"/>
                </a:lnTo>
                <a:lnTo>
                  <a:pt x="266" y="129"/>
                </a:lnTo>
                <a:lnTo>
                  <a:pt x="412" y="129"/>
                </a:lnTo>
                <a:lnTo>
                  <a:pt x="412" y="250"/>
                </a:lnTo>
                <a:lnTo>
                  <a:pt x="266" y="250"/>
                </a:lnTo>
                <a:lnTo>
                  <a:pt x="266" y="378"/>
                </a:lnTo>
                <a:lnTo>
                  <a:pt x="146" y="378"/>
                </a:lnTo>
                <a:lnTo>
                  <a:pt x="146" y="250"/>
                </a:lnTo>
                <a:lnTo>
                  <a:pt x="0" y="250"/>
                </a:lnTo>
                <a:lnTo>
                  <a:pt x="0" y="129"/>
                </a:lnTo>
                <a:close/>
              </a:path>
            </a:pathLst>
          </a:custGeom>
          <a:solidFill>
            <a:srgbClr val="FF0000"/>
          </a:solidFill>
          <a:ln w="12192">
            <a:solidFill>
              <a:srgbClr val="2E528F"/>
            </a:solidFill>
            <a:prstDash val="solid"/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04E9A7-D13D-1D49-A50F-73F743A4611D}"/>
              </a:ext>
            </a:extLst>
          </p:cNvPr>
          <p:cNvSpPr txBox="1"/>
          <p:nvPr/>
        </p:nvSpPr>
        <p:spPr>
          <a:xfrm>
            <a:off x="2821355" y="-2331"/>
            <a:ext cx="242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July 30 – August 13, 2020</a:t>
            </a:r>
          </a:p>
          <a:p>
            <a:endParaRPr lang="en-US" sz="1400" b="1" dirty="0">
              <a:solidFill>
                <a:schemeClr val="accent4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425944-DBDD-4844-B7FF-FA6B7429F454}"/>
              </a:ext>
            </a:extLst>
          </p:cNvPr>
          <p:cNvSpPr txBox="1"/>
          <p:nvPr/>
        </p:nvSpPr>
        <p:spPr>
          <a:xfrm>
            <a:off x="5314122" y="0"/>
            <a:ext cx="1543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Subject to Change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776AA0C7-C995-7F4F-837A-371AA44BC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56302"/>
              </p:ext>
            </p:extLst>
          </p:nvPr>
        </p:nvGraphicFramePr>
        <p:xfrm>
          <a:off x="-2" y="331759"/>
          <a:ext cx="1404732" cy="83856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732">
                  <a:extLst>
                    <a:ext uri="{9D8B030D-6E8A-4147-A177-3AD203B41FA5}">
                      <a16:colId xmlns:a16="http://schemas.microsoft.com/office/drawing/2014/main" val="3921577720"/>
                    </a:ext>
                  </a:extLst>
                </a:gridCol>
              </a:tblGrid>
              <a:tr h="494384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COVID-19 Best Practices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8719601"/>
                  </a:ext>
                </a:extLst>
              </a:tr>
              <a:tr h="621967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Station/Crew Protective Measures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953531"/>
                  </a:ext>
                </a:extLst>
              </a:tr>
              <a:tr h="27111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5939464"/>
                  </a:ext>
                </a:extLst>
              </a:tr>
              <a:tr h="295036">
                <a:tc>
                  <a:txBody>
                    <a:bodyPr/>
                    <a:lstStyle/>
                    <a:p>
                      <a:r>
                        <a:rPr lang="en-US" sz="1250" b="1">
                          <a:solidFill>
                            <a:schemeClr val="tx1"/>
                          </a:solidFill>
                        </a:rPr>
                        <a:t>Response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080271"/>
                  </a:ext>
                </a:extLst>
              </a:tr>
              <a:tr h="27111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Department PPE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8024458"/>
                  </a:ext>
                </a:extLst>
              </a:tr>
              <a:tr h="27111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9109889"/>
                  </a:ext>
                </a:extLst>
              </a:tr>
              <a:tr h="27111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Aerosol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9485018"/>
                  </a:ext>
                </a:extLst>
              </a:tr>
              <a:tr h="27111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1100" b="1" baseline="-250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 – Airway Mgt.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485066"/>
                  </a:ext>
                </a:extLst>
              </a:tr>
              <a:tr h="27111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Transportation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333269"/>
                  </a:ext>
                </a:extLst>
              </a:tr>
              <a:tr h="27111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Notify Hospital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376884"/>
                  </a:ext>
                </a:extLst>
              </a:tr>
              <a:tr h="295036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Decontamination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677753"/>
                  </a:ext>
                </a:extLst>
              </a:tr>
              <a:tr h="621967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909529"/>
                  </a:ext>
                </a:extLst>
              </a:tr>
              <a:tr h="621967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Non-transport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372871"/>
                  </a:ext>
                </a:extLst>
              </a:tr>
              <a:tr h="446540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 Unit Decon 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9578788"/>
                  </a:ext>
                </a:extLst>
              </a:tr>
              <a:tr h="357378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Preservation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4621713"/>
                  </a:ext>
                </a:extLst>
              </a:tr>
              <a:tr h="357378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Conservation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9253991"/>
                  </a:ext>
                </a:extLst>
              </a:tr>
              <a:tr h="446540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UV-C N-95 Mask Disinfection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8020988"/>
                  </a:ext>
                </a:extLst>
              </a:tr>
              <a:tr h="494384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 Safety &amp; Sick Personnel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9500912"/>
                  </a:ext>
                </a:extLst>
              </a:tr>
              <a:tr h="271114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Workflow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140431"/>
                  </a:ext>
                </a:extLst>
              </a:tr>
              <a:tr h="271114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BC Algorithm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0266474"/>
                  </a:ext>
                </a:extLst>
              </a:tr>
              <a:tr h="446540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14-Day Symptom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9086480"/>
                  </a:ext>
                </a:extLst>
              </a:tr>
              <a:tr h="446540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Daily Shift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73433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45F71A8-8FEA-4F4F-A07A-792B50FEB909}"/>
              </a:ext>
            </a:extLst>
          </p:cNvPr>
          <p:cNvSpPr/>
          <p:nvPr/>
        </p:nvSpPr>
        <p:spPr>
          <a:xfrm>
            <a:off x="1563756" y="1103860"/>
            <a:ext cx="22148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/>
            <a:r>
              <a:rPr lang="en-US" sz="1300" b="1"/>
              <a:t>Nasal Cannula</a:t>
            </a:r>
          </a:p>
          <a:p>
            <a:pPr marL="279400" indent="-177800">
              <a:buAutoNum type="arabicPeriod"/>
            </a:pPr>
            <a:r>
              <a:rPr lang="en-US" sz="1200"/>
              <a:t>Place nasal cannula</a:t>
            </a:r>
          </a:p>
          <a:p>
            <a:pPr marL="279400" indent="-177800">
              <a:buAutoNum type="arabicPeriod"/>
            </a:pPr>
            <a:r>
              <a:rPr lang="en-US" sz="1200"/>
              <a:t>Place surgical mask on face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85547-40F9-42AE-A27F-E9D325E19F3A}"/>
              </a:ext>
            </a:extLst>
          </p:cNvPr>
          <p:cNvSpPr/>
          <p:nvPr/>
        </p:nvSpPr>
        <p:spPr>
          <a:xfrm>
            <a:off x="4257981" y="1096736"/>
            <a:ext cx="2517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/>
            <a:r>
              <a:rPr lang="en-US" sz="1200" b="1"/>
              <a:t>Non-Rebreather</a:t>
            </a:r>
          </a:p>
          <a:p>
            <a:pPr marL="279400" indent="-177800">
              <a:buAutoNum type="arabicPeriod"/>
            </a:pPr>
            <a:r>
              <a:rPr lang="en-US" sz="1200"/>
              <a:t>Place non-rebreather mask</a:t>
            </a:r>
          </a:p>
          <a:p>
            <a:pPr marL="279400" indent="-177800">
              <a:buAutoNum type="arabicPeriod"/>
            </a:pPr>
            <a:r>
              <a:rPr lang="en-US" sz="1200"/>
              <a:t>Place surgical mask over the face on top of NRB mask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447987E-4B86-483A-8075-6B737EFAB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394" y="2577514"/>
            <a:ext cx="2313058" cy="14683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3BC4D6-0CC8-4318-8904-DD312F9B5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055" y="2572619"/>
            <a:ext cx="2227213" cy="149814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BA5514A-B195-4FE7-B42E-C6659702133E}"/>
              </a:ext>
            </a:extLst>
          </p:cNvPr>
          <p:cNvSpPr txBox="1"/>
          <p:nvPr/>
        </p:nvSpPr>
        <p:spPr>
          <a:xfrm>
            <a:off x="4247723" y="2056520"/>
            <a:ext cx="22272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Nebulizer</a:t>
            </a:r>
          </a:p>
          <a:p>
            <a:r>
              <a:rPr lang="en-US" sz="1300"/>
              <a:t>   Place HEPA filter on end of 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D84844-7715-4C06-BCC1-A53CCE74CCCE}"/>
              </a:ext>
            </a:extLst>
          </p:cNvPr>
          <p:cNvSpPr/>
          <p:nvPr/>
        </p:nvSpPr>
        <p:spPr>
          <a:xfrm>
            <a:off x="4240336" y="2056520"/>
            <a:ext cx="2517383" cy="2045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54CC16C-3956-4CEE-8807-158E14C32370}"/>
              </a:ext>
            </a:extLst>
          </p:cNvPr>
          <p:cNvSpPr/>
          <p:nvPr/>
        </p:nvSpPr>
        <p:spPr>
          <a:xfrm>
            <a:off x="1572578" y="2069335"/>
            <a:ext cx="2517383" cy="2045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EA18AD-C40D-4502-9621-E37FA986A56A}"/>
              </a:ext>
            </a:extLst>
          </p:cNvPr>
          <p:cNvSpPr txBox="1"/>
          <p:nvPr/>
        </p:nvSpPr>
        <p:spPr>
          <a:xfrm>
            <a:off x="1572578" y="2058963"/>
            <a:ext cx="220598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/>
              <a:t>CPAP</a:t>
            </a:r>
          </a:p>
          <a:p>
            <a:r>
              <a:rPr lang="en-US" sz="1300"/>
              <a:t>   Place HEPA directly on mask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7BA4150-9BEC-40F6-96CF-377D230A59D7}"/>
              </a:ext>
            </a:extLst>
          </p:cNvPr>
          <p:cNvSpPr/>
          <p:nvPr/>
        </p:nvSpPr>
        <p:spPr>
          <a:xfrm>
            <a:off x="1572578" y="1051013"/>
            <a:ext cx="2517383" cy="876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D7EB729-8820-4853-81D5-3AE358EA4DAE}"/>
              </a:ext>
            </a:extLst>
          </p:cNvPr>
          <p:cNvSpPr/>
          <p:nvPr/>
        </p:nvSpPr>
        <p:spPr>
          <a:xfrm>
            <a:off x="4227971" y="1054140"/>
            <a:ext cx="2517383" cy="876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BVM.jpg">
            <a:extLst>
              <a:ext uri="{FF2B5EF4-FFF2-40B4-BE49-F238E27FC236}">
                <a16:creationId xmlns:a16="http://schemas.microsoft.com/office/drawing/2014/main" id="{B2CD10B8-3166-4FB5-B5C9-AA509083F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309" y="4865678"/>
            <a:ext cx="2324301" cy="1124150"/>
          </a:xfrm>
          <a:prstGeom prst="rect">
            <a:avLst/>
          </a:prstGeom>
        </p:spPr>
      </p:pic>
      <p:pic>
        <p:nvPicPr>
          <p:cNvPr id="8" name="Picture 8" descr="ETT2.jpg">
            <a:extLst>
              <a:ext uri="{FF2B5EF4-FFF2-40B4-BE49-F238E27FC236}">
                <a16:creationId xmlns:a16="http://schemas.microsoft.com/office/drawing/2014/main" id="{950D1F8C-C8AB-4E7A-B75F-D5F9AA2AA6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337" y="4865679"/>
            <a:ext cx="2228551" cy="11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68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DEAB3C-7E91-FA43-AED5-40267FFB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4950" y="8745295"/>
            <a:ext cx="1543050" cy="486833"/>
          </a:xfrm>
        </p:spPr>
        <p:txBody>
          <a:bodyPr/>
          <a:lstStyle/>
          <a:p>
            <a:fld id="{CD1CB362-FDF9-EC4D-B084-1AC916796156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FF551-EB35-B941-9590-E66F0BE9BD14}"/>
              </a:ext>
            </a:extLst>
          </p:cNvPr>
          <p:cNvSpPr txBox="1"/>
          <p:nvPr/>
        </p:nvSpPr>
        <p:spPr>
          <a:xfrm>
            <a:off x="1563757" y="331759"/>
            <a:ext cx="518159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EMS: COVID-19 Hospital Notification Checklist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98BB15-2457-0A4B-8B74-F7A52AF1723E}"/>
              </a:ext>
            </a:extLst>
          </p:cNvPr>
          <p:cNvGrpSpPr/>
          <p:nvPr/>
        </p:nvGrpSpPr>
        <p:grpSpPr>
          <a:xfrm>
            <a:off x="1563755" y="5478313"/>
            <a:ext cx="5181599" cy="2534474"/>
            <a:chOff x="1563752" y="7153459"/>
            <a:chExt cx="5181599" cy="12613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00C19AA-C777-9C46-8093-CAD90536E90A}"/>
                </a:ext>
              </a:extLst>
            </p:cNvPr>
            <p:cNvSpPr/>
            <p:nvPr/>
          </p:nvSpPr>
          <p:spPr>
            <a:xfrm>
              <a:off x="1563752" y="7153459"/>
              <a:ext cx="5181599" cy="1240655"/>
            </a:xfrm>
            <a:prstGeom prst="rect">
              <a:avLst/>
            </a:prstGeom>
            <a:noFill/>
            <a:ln w="28575">
              <a:solidFill>
                <a:srgbClr val="4B7F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556D942-08F5-3F47-B009-B66DEACAF3F1}"/>
                </a:ext>
              </a:extLst>
            </p:cNvPr>
            <p:cNvSpPr txBox="1"/>
            <p:nvPr/>
          </p:nvSpPr>
          <p:spPr>
            <a:xfrm>
              <a:off x="1563752" y="7277492"/>
              <a:ext cx="5181596" cy="113726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At Hospital:</a:t>
              </a:r>
            </a:p>
            <a:p>
              <a:pPr marL="404813" indent="-169863">
                <a:buFont typeface="Arial" panose="020B0604020202020204" pitchFamily="34" charset="0"/>
                <a:buChar char="•"/>
              </a:pPr>
              <a:r>
                <a:rPr lang="en-US" sz="1600" b="1" dirty="0"/>
                <a:t>Driver: </a:t>
              </a:r>
              <a:r>
                <a:rPr lang="en-US" sz="1600" dirty="0"/>
                <a:t>register patient, coordinate with staff </a:t>
              </a:r>
            </a:p>
            <a:p>
              <a:pPr marL="404813" indent="-169863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0000"/>
                  </a:solidFill>
                </a:rPr>
                <a:t>Alert hospital </a:t>
              </a:r>
              <a:r>
                <a:rPr lang="en-US" sz="1600">
                  <a:solidFill>
                    <a:srgbClr val="FF0000"/>
                  </a:solidFill>
                </a:rPr>
                <a:t>if aerosol-generating </a:t>
              </a:r>
              <a:r>
                <a:rPr lang="en-US" sz="1600" dirty="0">
                  <a:solidFill>
                    <a:srgbClr val="FF0000"/>
                  </a:solidFill>
                </a:rPr>
                <a:t>procedures</a:t>
              </a:r>
            </a:p>
            <a:p>
              <a:pPr marL="404813" indent="-16986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600" b="1" dirty="0"/>
                <a:t>Provider:</a:t>
              </a:r>
              <a:r>
                <a:rPr lang="en-US" sz="1600" dirty="0"/>
                <a:t> Doors and windows open for ventilation</a:t>
              </a:r>
            </a:p>
            <a:p>
              <a:pPr marL="404813" indent="-16986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Consider keeping patient in rig until ready for transfer</a:t>
              </a:r>
            </a:p>
            <a:p>
              <a:pPr marL="404813" indent="-16986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Do not doff PPE until patient transfer</a:t>
              </a:r>
            </a:p>
            <a:p>
              <a:pPr marL="404813" indent="-16986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Don clean PPE for gurney decontamination</a:t>
              </a:r>
            </a:p>
            <a:p>
              <a:pPr marL="404813" indent="-169863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600" dirty="0"/>
                <a:t>Doff gurney </a:t>
              </a:r>
              <a:r>
                <a:rPr lang="en-US" sz="1600" dirty="0" err="1"/>
                <a:t>decon</a:t>
              </a:r>
              <a:r>
                <a:rPr lang="en-US" sz="1600" dirty="0"/>
                <a:t> PPE prior to dressing clean gurney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9BFA98E-82DD-A84F-A6AE-ACCFCB9099D4}"/>
              </a:ext>
            </a:extLst>
          </p:cNvPr>
          <p:cNvSpPr txBox="1"/>
          <p:nvPr/>
        </p:nvSpPr>
        <p:spPr>
          <a:xfrm>
            <a:off x="2850078" y="-2331"/>
            <a:ext cx="2331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July 30 – August 13, 2020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3D0EBB-64C8-B842-991C-590A75E87ACA}"/>
              </a:ext>
            </a:extLst>
          </p:cNvPr>
          <p:cNvSpPr txBox="1"/>
          <p:nvPr/>
        </p:nvSpPr>
        <p:spPr>
          <a:xfrm>
            <a:off x="5314122" y="0"/>
            <a:ext cx="1543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Subject to Change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11340658-B8D5-6446-953E-DF958A509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791492"/>
              </p:ext>
            </p:extLst>
          </p:nvPr>
        </p:nvGraphicFramePr>
        <p:xfrm>
          <a:off x="-2" y="331758"/>
          <a:ext cx="1404732" cy="80829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732">
                  <a:extLst>
                    <a:ext uri="{9D8B030D-6E8A-4147-A177-3AD203B41FA5}">
                      <a16:colId xmlns:a16="http://schemas.microsoft.com/office/drawing/2014/main" val="3921577720"/>
                    </a:ext>
                  </a:extLst>
                </a:gridCol>
              </a:tblGrid>
              <a:tr h="476534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COVID-19 Best Practices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8719601"/>
                  </a:ext>
                </a:extLst>
              </a:tr>
              <a:tr h="599510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Station/Crew Protective Measures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953531"/>
                  </a:ext>
                </a:extLst>
              </a:tr>
              <a:tr h="26132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5939464"/>
                  </a:ext>
                </a:extLst>
              </a:tr>
              <a:tr h="284383">
                <a:tc>
                  <a:txBody>
                    <a:bodyPr/>
                    <a:lstStyle/>
                    <a:p>
                      <a:r>
                        <a:rPr lang="en-US" sz="1250" b="1">
                          <a:solidFill>
                            <a:schemeClr val="tx1"/>
                          </a:solidFill>
                        </a:rPr>
                        <a:t>Response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080271"/>
                  </a:ext>
                </a:extLst>
              </a:tr>
              <a:tr h="26132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Department PPE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8024458"/>
                  </a:ext>
                </a:extLst>
              </a:tr>
              <a:tr h="26132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9109889"/>
                  </a:ext>
                </a:extLst>
              </a:tr>
              <a:tr h="26132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Aerosol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9485018"/>
                  </a:ext>
                </a:extLst>
              </a:tr>
              <a:tr h="26132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en-US" sz="1100" baseline="-250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– Airway Mgt.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485066"/>
                  </a:ext>
                </a:extLst>
              </a:tr>
              <a:tr h="26132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7333269"/>
                  </a:ext>
                </a:extLst>
              </a:tr>
              <a:tr h="26132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Notify Hospital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376884"/>
                  </a:ext>
                </a:extLst>
              </a:tr>
              <a:tr h="284383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Decontamination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677753"/>
                  </a:ext>
                </a:extLst>
              </a:tr>
              <a:tr h="599510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909529"/>
                  </a:ext>
                </a:extLst>
              </a:tr>
              <a:tr h="599510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Non-transport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372871"/>
                  </a:ext>
                </a:extLst>
              </a:tr>
              <a:tr h="430418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 Unit Decon 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9685772"/>
                  </a:ext>
                </a:extLst>
              </a:tr>
              <a:tr h="34447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Preservation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0806455"/>
                  </a:ext>
                </a:extLst>
              </a:tr>
              <a:tr h="344474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Conservation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6826505"/>
                  </a:ext>
                </a:extLst>
              </a:tr>
              <a:tr h="430418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UV-C N-95 Mask Disinfection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8020988"/>
                  </a:ext>
                </a:extLst>
              </a:tr>
              <a:tr h="476534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 Safety &amp; Sick Personnel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9500912"/>
                  </a:ext>
                </a:extLst>
              </a:tr>
              <a:tr h="261325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Workflow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140431"/>
                  </a:ext>
                </a:extLst>
              </a:tr>
              <a:tr h="261325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BC Algorithm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0266474"/>
                  </a:ext>
                </a:extLst>
              </a:tr>
              <a:tr h="430418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14-Day Symptom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9086480"/>
                  </a:ext>
                </a:extLst>
              </a:tr>
              <a:tr h="430418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Daily Shift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734330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C4F8C167-151D-D643-8901-6768C769B7FB}"/>
              </a:ext>
            </a:extLst>
          </p:cNvPr>
          <p:cNvGrpSpPr/>
          <p:nvPr/>
        </p:nvGrpSpPr>
        <p:grpSpPr>
          <a:xfrm>
            <a:off x="1563752" y="973787"/>
            <a:ext cx="5181599" cy="4393860"/>
            <a:chOff x="1563757" y="875089"/>
            <a:chExt cx="5181599" cy="347134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769B6B0-2447-6445-87F9-ED3F53CB4915}"/>
                </a:ext>
              </a:extLst>
            </p:cNvPr>
            <p:cNvSpPr/>
            <p:nvPr/>
          </p:nvSpPr>
          <p:spPr>
            <a:xfrm>
              <a:off x="1563757" y="875089"/>
              <a:ext cx="5181599" cy="342885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B1F022-E309-E646-B3DC-C1D7CCF8283E}"/>
                </a:ext>
              </a:extLst>
            </p:cNvPr>
            <p:cNvSpPr txBox="1"/>
            <p:nvPr/>
          </p:nvSpPr>
          <p:spPr>
            <a:xfrm>
              <a:off x="1563757" y="875847"/>
              <a:ext cx="5111511" cy="2844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COVID-19 Symptoms?</a:t>
              </a:r>
            </a:p>
            <a:p>
              <a:endParaRPr lang="en-US" sz="1200" dirty="0"/>
            </a:p>
            <a:p>
              <a:pPr marL="346075"/>
              <a:r>
                <a:rPr lang="en-US" dirty="0"/>
                <a:t>Cough</a:t>
              </a:r>
            </a:p>
            <a:p>
              <a:pPr marL="346075"/>
              <a:r>
                <a:rPr lang="en-US" dirty="0"/>
                <a:t>Shortness of breath or difficulty breathing</a:t>
              </a:r>
            </a:p>
            <a:p>
              <a:pPr marL="346075"/>
              <a:r>
                <a:rPr lang="en-US" dirty="0"/>
                <a:t>Fever</a:t>
              </a:r>
            </a:p>
            <a:p>
              <a:pPr marL="346075"/>
              <a:r>
                <a:rPr lang="en-US" dirty="0"/>
                <a:t>Chills</a:t>
              </a:r>
            </a:p>
            <a:p>
              <a:pPr marL="346075"/>
              <a:r>
                <a:rPr lang="en-US" dirty="0"/>
                <a:t>Muscle pain</a:t>
              </a:r>
            </a:p>
            <a:p>
              <a:pPr marL="346075"/>
              <a:r>
                <a:rPr lang="en-US" dirty="0"/>
                <a:t>Sore throat</a:t>
              </a:r>
            </a:p>
            <a:p>
              <a:pPr marL="346075"/>
              <a:r>
                <a:rPr lang="en-US" dirty="0"/>
                <a:t>New loss of taste or smell</a:t>
              </a:r>
            </a:p>
            <a:p>
              <a:pPr marL="346075"/>
              <a:r>
                <a:rPr lang="en-US" dirty="0"/>
                <a:t>Nausea, vomiting, or diarrhea</a:t>
              </a:r>
            </a:p>
            <a:p>
              <a:pPr marL="346075"/>
              <a:r>
                <a:rPr lang="en-US" dirty="0"/>
                <a:t>Possible exposure to known or suspected COVID patient </a:t>
              </a:r>
            </a:p>
            <a:p>
              <a:pPr marL="346075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B40AB1-0CFA-604F-A7B2-A6B897A316FA}"/>
                </a:ext>
              </a:extLst>
            </p:cNvPr>
            <p:cNvSpPr txBox="1"/>
            <p:nvPr/>
          </p:nvSpPr>
          <p:spPr>
            <a:xfrm>
              <a:off x="1567449" y="3583524"/>
              <a:ext cx="5104125" cy="762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b="1" dirty="0"/>
                <a:t>YES to ANY symptoms?</a:t>
              </a:r>
            </a:p>
            <a:p>
              <a:pPr marL="573088" lvl="1" indent="-115888">
                <a:buFont typeface="Arial" panose="020B0604020202020204" pitchFamily="34" charset="0"/>
                <a:buChar char="•"/>
              </a:pPr>
              <a:r>
                <a:rPr lang="en-US" dirty="0"/>
                <a:t>Notify hospital of a </a:t>
              </a:r>
              <a:r>
                <a:rPr lang="en-US" b="1" dirty="0">
                  <a:solidFill>
                    <a:srgbClr val="FF0000"/>
                  </a:solidFill>
                </a:rPr>
                <a:t>HIGH risk isolation patient</a:t>
              </a:r>
            </a:p>
            <a:p>
              <a:pPr marL="115888" indent="-115888">
                <a:buFont typeface="Arial" panose="020B0604020202020204" pitchFamily="34" charset="0"/>
                <a:buChar char="•"/>
              </a:pPr>
              <a:r>
                <a:rPr lang="en-US" b="1" dirty="0"/>
                <a:t>If NO to ALL: standard hospital notification</a:t>
              </a:r>
              <a:endParaRPr lang="en-US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94F4C650-BF5E-43FC-93B7-4C3D7D99873A}"/>
              </a:ext>
            </a:extLst>
          </p:cNvPr>
          <p:cNvSpPr/>
          <p:nvPr/>
        </p:nvSpPr>
        <p:spPr>
          <a:xfrm>
            <a:off x="1790977" y="3440640"/>
            <a:ext cx="143435" cy="156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85AD024-E54F-4BDE-A543-126D39871452}"/>
              </a:ext>
            </a:extLst>
          </p:cNvPr>
          <p:cNvSpPr/>
          <p:nvPr/>
        </p:nvSpPr>
        <p:spPr>
          <a:xfrm>
            <a:off x="1790978" y="3161910"/>
            <a:ext cx="143435" cy="156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8F44B-9382-40FC-8230-5D80E7BDDC77}"/>
              </a:ext>
            </a:extLst>
          </p:cNvPr>
          <p:cNvSpPr/>
          <p:nvPr/>
        </p:nvSpPr>
        <p:spPr>
          <a:xfrm>
            <a:off x="1790978" y="2898784"/>
            <a:ext cx="143435" cy="156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ACE3036-35E4-46D9-9E44-D50072384FE7}"/>
              </a:ext>
            </a:extLst>
          </p:cNvPr>
          <p:cNvSpPr/>
          <p:nvPr/>
        </p:nvSpPr>
        <p:spPr>
          <a:xfrm>
            <a:off x="1790978" y="2624702"/>
            <a:ext cx="143435" cy="156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9F64F91-F9B1-4DC6-898E-798ED0147CC5}"/>
              </a:ext>
            </a:extLst>
          </p:cNvPr>
          <p:cNvSpPr/>
          <p:nvPr/>
        </p:nvSpPr>
        <p:spPr>
          <a:xfrm>
            <a:off x="1790979" y="2079871"/>
            <a:ext cx="143435" cy="156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921F01F-4C5F-43D6-839C-44C83D4DF5F0}"/>
              </a:ext>
            </a:extLst>
          </p:cNvPr>
          <p:cNvSpPr/>
          <p:nvPr/>
        </p:nvSpPr>
        <p:spPr>
          <a:xfrm>
            <a:off x="1790978" y="2356604"/>
            <a:ext cx="143435" cy="156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87EB50-14CF-48A2-BADF-94971085AC39}"/>
              </a:ext>
            </a:extLst>
          </p:cNvPr>
          <p:cNvSpPr/>
          <p:nvPr/>
        </p:nvSpPr>
        <p:spPr>
          <a:xfrm>
            <a:off x="1791844" y="1803138"/>
            <a:ext cx="143435" cy="156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69A4C9-6F16-4DCA-9D89-5C4BCA555C7F}"/>
              </a:ext>
            </a:extLst>
          </p:cNvPr>
          <p:cNvSpPr/>
          <p:nvPr/>
        </p:nvSpPr>
        <p:spPr>
          <a:xfrm>
            <a:off x="1791844" y="1553210"/>
            <a:ext cx="143435" cy="156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C20DE6-A1EA-499C-BFC5-F76B6BA820F2}"/>
              </a:ext>
            </a:extLst>
          </p:cNvPr>
          <p:cNvSpPr/>
          <p:nvPr/>
        </p:nvSpPr>
        <p:spPr>
          <a:xfrm>
            <a:off x="1790976" y="3712771"/>
            <a:ext cx="143435" cy="156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4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01D202-64BC-F34C-B92E-2512EBE7AC02}"/>
              </a:ext>
            </a:extLst>
          </p:cNvPr>
          <p:cNvSpPr txBox="1"/>
          <p:nvPr/>
        </p:nvSpPr>
        <p:spPr>
          <a:xfrm>
            <a:off x="2968831" y="-2331"/>
            <a:ext cx="2345291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July 30 – August 13,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6E488-3C82-6C45-BF7A-60BAFB3E8EBE}"/>
              </a:ext>
            </a:extLst>
          </p:cNvPr>
          <p:cNvSpPr txBox="1"/>
          <p:nvPr/>
        </p:nvSpPr>
        <p:spPr>
          <a:xfrm>
            <a:off x="5314122" y="0"/>
            <a:ext cx="1543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Subject to Change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B0D38-060F-FD4A-B2FD-074E48F4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4950" y="8743795"/>
            <a:ext cx="1543050" cy="486833"/>
          </a:xfrm>
        </p:spPr>
        <p:txBody>
          <a:bodyPr/>
          <a:lstStyle/>
          <a:p>
            <a:fld id="{CD1CB362-FDF9-EC4D-B084-1AC916796156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DF38BC-05D7-B04A-A6FB-E6D8240AEE7E}"/>
              </a:ext>
            </a:extLst>
          </p:cNvPr>
          <p:cNvSpPr txBox="1"/>
          <p:nvPr/>
        </p:nvSpPr>
        <p:spPr>
          <a:xfrm>
            <a:off x="1563757" y="331759"/>
            <a:ext cx="5181599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/>
              <a:t>Crew DECON Checklist – Transport Unit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176EE49-C055-4740-87A9-61533028F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20080"/>
              </p:ext>
            </p:extLst>
          </p:nvPr>
        </p:nvGraphicFramePr>
        <p:xfrm>
          <a:off x="-2" y="331758"/>
          <a:ext cx="1404732" cy="8146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732">
                  <a:extLst>
                    <a:ext uri="{9D8B030D-6E8A-4147-A177-3AD203B41FA5}">
                      <a16:colId xmlns:a16="http://schemas.microsoft.com/office/drawing/2014/main" val="3921577720"/>
                    </a:ext>
                  </a:extLst>
                </a:gridCol>
              </a:tblGrid>
              <a:tr h="480272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COVID-19 Best Practices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8719601"/>
                  </a:ext>
                </a:extLst>
              </a:tr>
              <a:tr h="604213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Station/Crew Protective Measures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953531"/>
                  </a:ext>
                </a:extLst>
              </a:tr>
              <a:tr h="26337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5939464"/>
                  </a:ext>
                </a:extLst>
              </a:tr>
              <a:tr h="286614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Response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0080271"/>
                  </a:ext>
                </a:extLst>
              </a:tr>
              <a:tr h="26337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Department PPE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8024458"/>
                  </a:ext>
                </a:extLst>
              </a:tr>
              <a:tr h="26337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9109889"/>
                  </a:ext>
                </a:extLst>
              </a:tr>
              <a:tr h="26337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Aerosol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9485018"/>
                  </a:ext>
                </a:extLst>
              </a:tr>
              <a:tr h="26337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en-US" sz="1100" baseline="-250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– Airway Mgt.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485066"/>
                  </a:ext>
                </a:extLst>
              </a:tr>
              <a:tr h="26337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7333269"/>
                  </a:ext>
                </a:extLst>
              </a:tr>
              <a:tr h="263375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Notify Hospital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376884"/>
                  </a:ext>
                </a:extLst>
              </a:tr>
              <a:tr h="286614">
                <a:tc>
                  <a:txBody>
                    <a:bodyPr/>
                    <a:lstStyle/>
                    <a:p>
                      <a:r>
                        <a:rPr lang="en-US" sz="1250" b="1">
                          <a:solidFill>
                            <a:schemeClr val="tx1"/>
                          </a:solidFill>
                        </a:rPr>
                        <a:t>Decontamination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677753"/>
                  </a:ext>
                </a:extLst>
              </a:tr>
              <a:tr h="604213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Crew </a:t>
                      </a:r>
                      <a:r>
                        <a:rPr lang="en-US" sz="1100" b="1" err="1">
                          <a:solidFill>
                            <a:schemeClr val="tx1"/>
                          </a:solidFill>
                        </a:rPr>
                        <a:t>Decon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 Checklist: 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909529"/>
                  </a:ext>
                </a:extLst>
              </a:tr>
              <a:tr h="604213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Decon Checklist: Non-transport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372871"/>
                  </a:ext>
                </a:extLst>
              </a:tr>
              <a:tr h="43379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 Unit Decon 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2778418"/>
                  </a:ext>
                </a:extLst>
              </a:tr>
              <a:tr h="347177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Preservation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7809912"/>
                  </a:ext>
                </a:extLst>
              </a:tr>
              <a:tr h="347177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Conservation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7802807"/>
                  </a:ext>
                </a:extLst>
              </a:tr>
              <a:tr h="433794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UV-C N-95 Mask Disinfection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8020988"/>
                  </a:ext>
                </a:extLst>
              </a:tr>
              <a:tr h="480272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 Safety &amp; Sick Personnel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9500912"/>
                  </a:ext>
                </a:extLst>
              </a:tr>
              <a:tr h="263375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Workflow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140431"/>
                  </a:ext>
                </a:extLst>
              </a:tr>
              <a:tr h="263375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BC Algorithm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0266474"/>
                  </a:ext>
                </a:extLst>
              </a:tr>
              <a:tr h="43379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14-Day Symptom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9086480"/>
                  </a:ext>
                </a:extLst>
              </a:tr>
              <a:tr h="433794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Daily Shift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73433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4380C76-BF49-604C-8E91-7A86A61B36E8}"/>
              </a:ext>
            </a:extLst>
          </p:cNvPr>
          <p:cNvSpPr txBox="1"/>
          <p:nvPr/>
        </p:nvSpPr>
        <p:spPr>
          <a:xfrm>
            <a:off x="1563754" y="805567"/>
            <a:ext cx="5181597" cy="13465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General Principles:</a:t>
            </a:r>
          </a:p>
          <a:p>
            <a:pPr marL="577850" indent="-1619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Conduct daily deep cleaning of stations and apparatus throughout the shift, as appropriate</a:t>
            </a:r>
          </a:p>
          <a:p>
            <a:pPr marL="577850" indent="-1619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CONDUCT ALL PRIMARY DECON BEFORE ENTERING STATION. DO </a:t>
            </a:r>
            <a:r>
              <a:rPr lang="en-US" sz="1200" b="1" dirty="0"/>
              <a:t>NOT</a:t>
            </a:r>
            <a:r>
              <a:rPr lang="en-US" sz="1200" dirty="0"/>
              <a:t> CONTAMINATE STATION</a:t>
            </a:r>
            <a:endParaRPr lang="en-US" sz="1200" dirty="0">
              <a:solidFill>
                <a:srgbClr val="FF0000"/>
              </a:solidFill>
            </a:endParaRPr>
          </a:p>
          <a:p>
            <a:pPr marL="577850" indent="-1619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Transport unit crews will perform </a:t>
            </a:r>
            <a:r>
              <a:rPr lang="en-US" sz="1200" dirty="0" err="1"/>
              <a:t>decon</a:t>
            </a:r>
            <a:r>
              <a:rPr lang="en-US" sz="1200" dirty="0"/>
              <a:t> at </a:t>
            </a:r>
            <a:r>
              <a:rPr lang="en-US" sz="1200" b="1" dirty="0"/>
              <a:t>HOSPITAL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E8F14F-999B-B449-B445-8A808F3627D2}"/>
              </a:ext>
            </a:extLst>
          </p:cNvPr>
          <p:cNvSpPr txBox="1"/>
          <p:nvPr/>
        </p:nvSpPr>
        <p:spPr>
          <a:xfrm>
            <a:off x="1563754" y="2145412"/>
            <a:ext cx="5181594" cy="28879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Actions if </a:t>
            </a:r>
            <a:r>
              <a:rPr lang="en-US" sz="1400" b="1" dirty="0">
                <a:solidFill>
                  <a:srgbClr val="FF0000"/>
                </a:solidFill>
              </a:rPr>
              <a:t>Aerosol Generating Procedures Performed </a:t>
            </a:r>
            <a:r>
              <a:rPr lang="en-US" sz="1400" b="1" dirty="0"/>
              <a:t>on Suspected or Known COVID-19 Patient</a:t>
            </a:r>
            <a:r>
              <a:rPr lang="en-US" sz="1200" dirty="0"/>
              <a:t> </a:t>
            </a:r>
            <a:endParaRPr lang="en-US" sz="1400" dirty="0"/>
          </a:p>
          <a:p>
            <a:r>
              <a:rPr lang="en-US" sz="1200" b="1" dirty="0"/>
              <a:t>AFTER PATIENT TRANSFER </a:t>
            </a:r>
            <a:r>
              <a:rPr lang="en-US" sz="1200" dirty="0"/>
              <a:t>(but still at hospital):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300" dirty="0"/>
              <a:t>Properly dispose of PPE, following PPE Re-use Practices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300" dirty="0"/>
              <a:t>Wash hands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300" dirty="0"/>
              <a:t>Allow patient compartment to air out with doors and windows open for 20 minutes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300" dirty="0"/>
              <a:t>Deep clean apparatus while wearing PPE (see “Transport Unit DECON CDC Guidelines”)</a:t>
            </a:r>
          </a:p>
          <a:p>
            <a:pPr marL="401638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300" dirty="0"/>
              <a:t>Disinfect patient compartment with electrostatic sprayer per department procedure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300" dirty="0" err="1"/>
              <a:t>Decon</a:t>
            </a:r>
            <a:r>
              <a:rPr lang="en-US" sz="1300" dirty="0"/>
              <a:t> boots with spray </a:t>
            </a:r>
            <a:r>
              <a:rPr lang="en-US" sz="1300" b="1" dirty="0"/>
              <a:t>CaviCide1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300" dirty="0" err="1"/>
              <a:t>Decon</a:t>
            </a:r>
            <a:r>
              <a:rPr lang="en-US" sz="1300" dirty="0"/>
              <a:t> goggles and wash with soap and water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F1B5B9-3ACA-5F48-8C0D-6E6F66914389}"/>
              </a:ext>
            </a:extLst>
          </p:cNvPr>
          <p:cNvSpPr txBox="1"/>
          <p:nvPr/>
        </p:nvSpPr>
        <p:spPr>
          <a:xfrm>
            <a:off x="1563754" y="5043307"/>
            <a:ext cx="5181594" cy="13593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Actions if NO Aerosol Generating Procedures Performed</a:t>
            </a:r>
            <a:endParaRPr lang="en-US" sz="1400"/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/>
              <a:t>Properly dispose of PPE, following PPE Re-use Practices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/>
              <a:t>Wash hands</a:t>
            </a:r>
          </a:p>
          <a:p>
            <a:pPr marL="401638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/>
              <a:t>Deep clean apparatus (see “Transport Unit DECON CDC Guidelines”)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 err="1"/>
              <a:t>Decon</a:t>
            </a:r>
            <a:r>
              <a:rPr lang="en-US" sz="1200"/>
              <a:t> goggles, then wash with soap and water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/>
              <a:t>Launder uniforms as appropriate per agency infection control guidelines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AE88E-A97E-4C85-9890-2C91C3902114}"/>
              </a:ext>
            </a:extLst>
          </p:cNvPr>
          <p:cNvSpPr txBox="1"/>
          <p:nvPr/>
        </p:nvSpPr>
        <p:spPr>
          <a:xfrm>
            <a:off x="1563754" y="6402653"/>
            <a:ext cx="5181594" cy="2133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Crews strongly encouraged to do a “Full Tyvek </a:t>
            </a:r>
            <a:r>
              <a:rPr lang="en-US" sz="1200" b="1" dirty="0" err="1">
                <a:solidFill>
                  <a:srgbClr val="FF0000"/>
                </a:solidFill>
              </a:rPr>
              <a:t>decon</a:t>
            </a:r>
            <a:r>
              <a:rPr lang="en-US" sz="1200" b="1" dirty="0">
                <a:solidFill>
                  <a:srgbClr val="FF0000"/>
                </a:solidFill>
              </a:rPr>
              <a:t>” after cardiac arrest, combative patient, or anytime crew has concerns for contamination</a:t>
            </a:r>
          </a:p>
          <a:p>
            <a:r>
              <a:rPr lang="en-US" sz="1300" dirty="0"/>
              <a:t>After rig </a:t>
            </a:r>
            <a:r>
              <a:rPr lang="en-US" sz="1300" dirty="0" err="1"/>
              <a:t>decon</a:t>
            </a:r>
            <a:r>
              <a:rPr lang="en-US" sz="1300" dirty="0"/>
              <a:t>: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 dirty="0"/>
              <a:t>Doff and bag uniforms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 dirty="0"/>
              <a:t>Clean hands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 dirty="0"/>
              <a:t>Don Tyvek suits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 dirty="0"/>
              <a:t>Place bagged uniforms in exterior rig compartment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 dirty="0"/>
              <a:t>Return to station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 dirty="0"/>
              <a:t>Launder uniforms with PPE (Hot water and hot drying)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 dirty="0"/>
              <a:t>Shower and don fresh uniforms</a:t>
            </a:r>
          </a:p>
        </p:txBody>
      </p:sp>
    </p:spTree>
    <p:extLst>
      <p:ext uri="{BB962C8B-B14F-4D97-AF65-F5344CB8AC3E}">
        <p14:creationId xmlns:p14="http://schemas.microsoft.com/office/powerpoint/2010/main" val="277556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01D202-64BC-F34C-B92E-2512EBE7AC02}"/>
              </a:ext>
            </a:extLst>
          </p:cNvPr>
          <p:cNvSpPr txBox="1"/>
          <p:nvPr/>
        </p:nvSpPr>
        <p:spPr>
          <a:xfrm>
            <a:off x="3231930" y="-2331"/>
            <a:ext cx="2082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July 30 – August 13, 2020</a:t>
            </a:r>
          </a:p>
          <a:p>
            <a:pPr algn="ctr"/>
            <a:endParaRPr lang="en-US" sz="1400" b="1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6E488-3C82-6C45-BF7A-60BAFB3E8EBE}"/>
              </a:ext>
            </a:extLst>
          </p:cNvPr>
          <p:cNvSpPr txBox="1"/>
          <p:nvPr/>
        </p:nvSpPr>
        <p:spPr>
          <a:xfrm>
            <a:off x="5314122" y="0"/>
            <a:ext cx="1543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Subject to Change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B0D38-060F-FD4A-B2FD-074E48F4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4950" y="8735018"/>
            <a:ext cx="1543050" cy="486833"/>
          </a:xfrm>
        </p:spPr>
        <p:txBody>
          <a:bodyPr/>
          <a:lstStyle/>
          <a:p>
            <a:fld id="{CD1CB362-FDF9-EC4D-B084-1AC916796156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176EE49-C055-4740-87A9-61533028F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143824"/>
              </p:ext>
            </p:extLst>
          </p:nvPr>
        </p:nvGraphicFramePr>
        <p:xfrm>
          <a:off x="-2" y="331759"/>
          <a:ext cx="1404732" cy="8186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732">
                  <a:extLst>
                    <a:ext uri="{9D8B030D-6E8A-4147-A177-3AD203B41FA5}">
                      <a16:colId xmlns:a16="http://schemas.microsoft.com/office/drawing/2014/main" val="3921577720"/>
                    </a:ext>
                  </a:extLst>
                </a:gridCol>
              </a:tblGrid>
              <a:tr h="482616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COVID-19 Best Practices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8719601"/>
                  </a:ext>
                </a:extLst>
              </a:tr>
              <a:tr h="60716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Station/Crew Protective Measures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6953531"/>
                  </a:ext>
                </a:extLst>
              </a:tr>
              <a:tr h="264660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5939464"/>
                  </a:ext>
                </a:extLst>
              </a:tr>
              <a:tr h="288013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Response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0080271"/>
                  </a:ext>
                </a:extLst>
              </a:tr>
              <a:tr h="264660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Department PPE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8024458"/>
                  </a:ext>
                </a:extLst>
              </a:tr>
              <a:tr h="264660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9109889"/>
                  </a:ext>
                </a:extLst>
              </a:tr>
              <a:tr h="264660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Aerosol Safety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9485018"/>
                  </a:ext>
                </a:extLst>
              </a:tr>
              <a:tr h="264660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O</a:t>
                      </a:r>
                      <a:r>
                        <a:rPr lang="en-US" sz="1100" baseline="-250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– Airway Mgt.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485066"/>
                  </a:ext>
                </a:extLst>
              </a:tr>
              <a:tr h="264660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7333269"/>
                  </a:ext>
                </a:extLst>
              </a:tr>
              <a:tr h="264660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Notify Hospital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376884"/>
                  </a:ext>
                </a:extLst>
              </a:tr>
              <a:tr h="288013">
                <a:tc>
                  <a:txBody>
                    <a:bodyPr/>
                    <a:lstStyle/>
                    <a:p>
                      <a:r>
                        <a:rPr lang="en-US" sz="1250" b="1">
                          <a:solidFill>
                            <a:schemeClr val="tx1"/>
                          </a:solidFill>
                        </a:rPr>
                        <a:t>Decontamination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677753"/>
                  </a:ext>
                </a:extLst>
              </a:tr>
              <a:tr h="60716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Crew </a:t>
                      </a:r>
                      <a:r>
                        <a:rPr lang="en-US" sz="1100" err="1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Decon</a:t>
                      </a: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Checklist: 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2909529"/>
                  </a:ext>
                </a:extLst>
              </a:tr>
              <a:tr h="607162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Crew Decon Checklist: Non-transport Unit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372871"/>
                  </a:ext>
                </a:extLst>
              </a:tr>
              <a:tr h="435911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Transport Unit Decon Checklist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325532"/>
                  </a:ext>
                </a:extLst>
              </a:tr>
              <a:tr h="348871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Preservation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021052"/>
                  </a:ext>
                </a:extLst>
              </a:tr>
              <a:tr h="348871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PPE Conservation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959933"/>
                  </a:ext>
                </a:extLst>
              </a:tr>
              <a:tr h="435911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UV-C N-95 Mask Disinfection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8020988"/>
                  </a:ext>
                </a:extLst>
              </a:tr>
              <a:tr h="482616">
                <a:tc>
                  <a:txBody>
                    <a:bodyPr/>
                    <a:lstStyle/>
                    <a:p>
                      <a:r>
                        <a:rPr lang="en-US" sz="125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Station Safety &amp; Sick Personnel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9500912"/>
                  </a:ext>
                </a:extLst>
              </a:tr>
              <a:tr h="264660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Workflow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5140431"/>
                  </a:ext>
                </a:extLst>
              </a:tr>
              <a:tr h="264660">
                <a:tc>
                  <a:txBody>
                    <a:bodyPr/>
                    <a:lstStyle/>
                    <a:p>
                      <a:pPr marL="17145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BC Algorithm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0266474"/>
                  </a:ext>
                </a:extLst>
              </a:tr>
              <a:tr h="435911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14-Day Symptom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9086480"/>
                  </a:ext>
                </a:extLst>
              </a:tr>
              <a:tr h="435911">
                <a:tc>
                  <a:txBody>
                    <a:bodyPr/>
                    <a:lstStyle/>
                    <a:p>
                      <a:pPr marL="171450" indent="0">
                        <a:tabLst/>
                      </a:pPr>
                      <a:r>
                        <a:rPr lang="en-US" sz="11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Daily Shift Tracking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73433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A48CCCC-1AC0-8D40-A183-82CA7600AA42}"/>
              </a:ext>
            </a:extLst>
          </p:cNvPr>
          <p:cNvSpPr txBox="1"/>
          <p:nvPr/>
        </p:nvSpPr>
        <p:spPr>
          <a:xfrm>
            <a:off x="1563757" y="331759"/>
            <a:ext cx="5181599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/>
              <a:t>Crew DECON Checklist – Non-Transport Unit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913524-74AA-E148-A8E1-8A31C31CF0BB}"/>
              </a:ext>
            </a:extLst>
          </p:cNvPr>
          <p:cNvSpPr txBox="1"/>
          <p:nvPr/>
        </p:nvSpPr>
        <p:spPr>
          <a:xfrm>
            <a:off x="1563757" y="989641"/>
            <a:ext cx="5181597" cy="15311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General Principles:</a:t>
            </a:r>
          </a:p>
          <a:p>
            <a:pPr marL="577850" indent="-1619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Conduct daily deep cleaning of stations and apparatus throughout the shift, as appropriate</a:t>
            </a:r>
          </a:p>
          <a:p>
            <a:pPr marL="577850" indent="-1619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CONDUCT ALL PRIMARY DECON BEFORE ENTERING STATION. DO </a:t>
            </a:r>
            <a:r>
              <a:rPr lang="en-US" sz="1200" b="1" dirty="0"/>
              <a:t>NOT</a:t>
            </a:r>
            <a:r>
              <a:rPr lang="en-US" sz="1200" dirty="0"/>
              <a:t> CONTAMINATE STATION</a:t>
            </a:r>
            <a:endParaRPr lang="en-US" sz="1200" dirty="0">
              <a:solidFill>
                <a:srgbClr val="FF0000"/>
              </a:solidFill>
            </a:endParaRPr>
          </a:p>
          <a:p>
            <a:pPr marL="577850" indent="-1619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Non-transport unit crews will perform </a:t>
            </a:r>
            <a:r>
              <a:rPr lang="en-US" sz="1200" dirty="0" err="1"/>
              <a:t>decon</a:t>
            </a:r>
            <a:r>
              <a:rPr lang="en-US" sz="1200" dirty="0"/>
              <a:t> on </a:t>
            </a:r>
            <a:r>
              <a:rPr lang="en-US" sz="1200" b="1" dirty="0"/>
              <a:t>SCENE, </a:t>
            </a:r>
            <a:r>
              <a:rPr lang="en-US" sz="1200" dirty="0"/>
              <a:t>if possible (see below)</a:t>
            </a:r>
            <a:endParaRPr lang="en-US" sz="1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FA57DE-3C6D-A948-83E6-9700EF4BE11E}"/>
              </a:ext>
            </a:extLst>
          </p:cNvPr>
          <p:cNvSpPr txBox="1"/>
          <p:nvPr/>
        </p:nvSpPr>
        <p:spPr>
          <a:xfrm>
            <a:off x="1563760" y="2806845"/>
            <a:ext cx="5181594" cy="17799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Actions if crew had any </a:t>
            </a:r>
            <a:r>
              <a:rPr lang="en-US" sz="1400" b="1">
                <a:solidFill>
                  <a:srgbClr val="FF0000"/>
                </a:solidFill>
              </a:rPr>
              <a:t>patient contact </a:t>
            </a:r>
            <a:endParaRPr lang="en-US" sz="1400">
              <a:solidFill>
                <a:srgbClr val="FF0000"/>
              </a:solidFill>
            </a:endParaRPr>
          </a:p>
          <a:p>
            <a:pPr marL="685800" lvl="0" indent="-685800">
              <a:spcBef>
                <a:spcPts val="900"/>
              </a:spcBef>
            </a:pPr>
            <a:r>
              <a:rPr lang="en-US" sz="1200" b="1"/>
              <a:t>AT SCENE   </a:t>
            </a:r>
            <a:r>
              <a:rPr lang="en-US" sz="1200"/>
              <a:t>(If unable to DECON at scene, complete #1-4 on ramp NOT INSIDE THE BAY and </a:t>
            </a:r>
            <a:r>
              <a:rPr lang="en-US" sz="1200" err="1"/>
              <a:t>Decon</a:t>
            </a:r>
            <a:r>
              <a:rPr lang="en-US" sz="1200"/>
              <a:t> inside of rig wearing PPE):</a:t>
            </a:r>
          </a:p>
          <a:p>
            <a:pPr marL="344488" lvl="0" indent="-223838">
              <a:spcBef>
                <a:spcPts val="125"/>
              </a:spcBef>
              <a:buFont typeface="+mj-lt"/>
              <a:buAutoNum type="arabicPeriod"/>
            </a:pPr>
            <a:r>
              <a:rPr lang="en-US" sz="1200"/>
              <a:t>Doff and bag all PPE</a:t>
            </a:r>
          </a:p>
          <a:p>
            <a:pPr marL="344488" lvl="0" indent="-223838">
              <a:spcBef>
                <a:spcPts val="125"/>
              </a:spcBef>
              <a:buFont typeface="+mj-lt"/>
              <a:buAutoNum type="arabicPeriod"/>
            </a:pPr>
            <a:r>
              <a:rPr lang="en-US" sz="1200"/>
              <a:t>Clean hands</a:t>
            </a:r>
          </a:p>
          <a:p>
            <a:pPr marL="344488" lvl="0" indent="-223838">
              <a:spcBef>
                <a:spcPts val="125"/>
              </a:spcBef>
              <a:buFont typeface="+mj-lt"/>
              <a:buAutoNum type="arabicPeriod"/>
            </a:pPr>
            <a:r>
              <a:rPr lang="en-US" sz="1200" err="1"/>
              <a:t>Decon</a:t>
            </a:r>
            <a:r>
              <a:rPr lang="en-US" sz="1200"/>
              <a:t> boots with spray </a:t>
            </a:r>
            <a:r>
              <a:rPr lang="en-US" sz="1200" b="1"/>
              <a:t>CaviCide1</a:t>
            </a:r>
          </a:p>
          <a:p>
            <a:pPr marL="344488" lvl="0" indent="-223838">
              <a:spcBef>
                <a:spcPts val="125"/>
              </a:spcBef>
              <a:buFont typeface="+mj-lt"/>
              <a:buAutoNum type="arabicPeriod"/>
            </a:pPr>
            <a:r>
              <a:rPr lang="en-US" sz="1200" err="1"/>
              <a:t>Decon</a:t>
            </a:r>
            <a:r>
              <a:rPr lang="en-US" sz="1200"/>
              <a:t> goggles and wash with soap and water</a:t>
            </a:r>
          </a:p>
          <a:p>
            <a:pPr marL="344488" indent="-223838">
              <a:spcBef>
                <a:spcPts val="125"/>
              </a:spcBef>
              <a:buFont typeface="+mj-lt"/>
              <a:buAutoNum type="arabicPeriod"/>
            </a:pPr>
            <a:r>
              <a:rPr lang="en-US" sz="1200"/>
              <a:t>Launder uniforms as appropriate per agency infection control guidelines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517998-470D-47A9-B1F2-EE5192BE07BC}"/>
              </a:ext>
            </a:extLst>
          </p:cNvPr>
          <p:cNvSpPr txBox="1"/>
          <p:nvPr/>
        </p:nvSpPr>
        <p:spPr>
          <a:xfrm>
            <a:off x="1563757" y="4872835"/>
            <a:ext cx="5181594" cy="30008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Crews strongly encouraged to do a “Full Tyvek </a:t>
            </a:r>
            <a:r>
              <a:rPr lang="en-US" sz="1400" b="1" dirty="0" err="1">
                <a:solidFill>
                  <a:srgbClr val="FF0000"/>
                </a:solidFill>
              </a:rPr>
              <a:t>decon</a:t>
            </a:r>
            <a:r>
              <a:rPr lang="en-US" sz="1400" b="1" dirty="0">
                <a:solidFill>
                  <a:srgbClr val="FF0000"/>
                </a:solidFill>
              </a:rPr>
              <a:t>” after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cardiac arrest, combative patient, or anytime crew has concerns for contamination</a:t>
            </a:r>
          </a:p>
          <a:p>
            <a:endParaRPr lang="en-US" sz="1300" b="1" dirty="0"/>
          </a:p>
          <a:p>
            <a:r>
              <a:rPr lang="en-US" sz="1300" b="1" dirty="0"/>
              <a:t>AT SCENE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 dirty="0"/>
              <a:t>Doff and bag all PPE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 dirty="0" err="1"/>
              <a:t>Decon</a:t>
            </a:r>
            <a:r>
              <a:rPr lang="en-US" sz="1200" dirty="0"/>
              <a:t> boots with spray </a:t>
            </a:r>
            <a:r>
              <a:rPr lang="en-US" sz="1200" b="1" dirty="0"/>
              <a:t>CaviCide1</a:t>
            </a:r>
            <a:endParaRPr lang="en-US" sz="1200" dirty="0"/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 dirty="0"/>
              <a:t>Doff and bag uniforms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 dirty="0"/>
              <a:t>Clean hands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 dirty="0"/>
              <a:t>Don Tyvek suits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 dirty="0"/>
              <a:t>Place bagged uniforms in exterior rig compartment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 dirty="0"/>
              <a:t>Return to station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 dirty="0"/>
              <a:t>Launder uniforms with PPE (Hot water and hot drying)</a:t>
            </a:r>
          </a:p>
          <a:p>
            <a:pPr marL="401638" lvl="0" indent="-190500">
              <a:spcBef>
                <a:spcPts val="200"/>
              </a:spcBef>
              <a:buFont typeface="+mj-lt"/>
              <a:buAutoNum type="arabicPeriod"/>
            </a:pPr>
            <a:r>
              <a:rPr lang="en-US" sz="1200" dirty="0"/>
              <a:t>Shower and don fresh uniforms</a:t>
            </a:r>
          </a:p>
        </p:txBody>
      </p:sp>
    </p:spTree>
    <p:extLst>
      <p:ext uri="{BB962C8B-B14F-4D97-AF65-F5344CB8AC3E}">
        <p14:creationId xmlns:p14="http://schemas.microsoft.com/office/powerpoint/2010/main" val="108500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F4EBDC7132F1458ABBAD6D5329CD23" ma:contentTypeVersion="4" ma:contentTypeDescription="Create a new document." ma:contentTypeScope="" ma:versionID="264d12281e87e20e6a8a7a69c9aa0603">
  <xsd:schema xmlns:xsd="http://www.w3.org/2001/XMLSchema" xmlns:xs="http://www.w3.org/2001/XMLSchema" xmlns:p="http://schemas.microsoft.com/office/2006/metadata/properties" xmlns:ns2="0283113f-4e81-4598-bd93-b443abaf784c" xmlns:ns3="a26b8dad-02e4-4d2e-9a4a-84bf62abee64" targetNamespace="http://schemas.microsoft.com/office/2006/metadata/properties" ma:root="true" ma:fieldsID="60eb4f56a00ba3697f57661848cff77b" ns2:_="" ns3:_="">
    <xsd:import namespace="0283113f-4e81-4598-bd93-b443abaf784c"/>
    <xsd:import namespace="a26b8dad-02e4-4d2e-9a4a-84bf62abee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3113f-4e81-4598-bd93-b443abaf78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6b8dad-02e4-4d2e-9a4a-84bf62abee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275007-B54B-460E-93A9-5D26E96AD6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3C344F-E3D5-4476-A2A2-83B3C874E2BC}">
  <ds:schemaRefs>
    <ds:schemaRef ds:uri="0283113f-4e81-4598-bd93-b443abaf784c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26b8dad-02e4-4d2e-9a4a-84bf62abee64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86DE5CF-DF8F-4FB6-B17C-96EFD1B777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83113f-4e81-4598-bd93-b443abaf784c"/>
    <ds:schemaRef ds:uri="a26b8dad-02e4-4d2e-9a4a-84bf62abee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4665</Words>
  <Application>Microsoft Office PowerPoint</Application>
  <PresentationFormat>Letter Paper (8.5x11 in)</PresentationFormat>
  <Paragraphs>924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Rockwell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Burian, Barbara K. (ARC-TH)</dc:creator>
  <cp:lastModifiedBy>Keene, Thomas</cp:lastModifiedBy>
  <cp:revision>51</cp:revision>
  <cp:lastPrinted>2020-06-09T21:05:10Z</cp:lastPrinted>
  <dcterms:created xsi:type="dcterms:W3CDTF">2020-04-13T20:49:45Z</dcterms:created>
  <dcterms:modified xsi:type="dcterms:W3CDTF">2020-07-30T14:44:42Z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0x010100B7F4EBDC7132F1458ABBAD6D5329CD23</vt:lpwstr>
  </property>
</Properties>
</file>